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9"/>
  </p:notesMasterIdLst>
  <p:sldIdLst>
    <p:sldId id="299" r:id="rId5"/>
    <p:sldId id="312" r:id="rId6"/>
    <p:sldId id="313" r:id="rId7"/>
    <p:sldId id="314" r:id="rId8"/>
    <p:sldId id="292" r:id="rId9"/>
    <p:sldId id="296" r:id="rId10"/>
    <p:sldId id="270" r:id="rId11"/>
    <p:sldId id="321" r:id="rId12"/>
    <p:sldId id="322" r:id="rId13"/>
    <p:sldId id="272" r:id="rId14"/>
    <p:sldId id="273" r:id="rId15"/>
    <p:sldId id="277" r:id="rId16"/>
    <p:sldId id="300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76" r:id="rId25"/>
    <p:sldId id="286" r:id="rId26"/>
    <p:sldId id="260" r:id="rId27"/>
    <p:sldId id="297" r:id="rId28"/>
    <p:sldId id="271" r:id="rId29"/>
    <p:sldId id="305" r:id="rId30"/>
    <p:sldId id="306" r:id="rId31"/>
    <p:sldId id="307" r:id="rId32"/>
    <p:sldId id="257" r:id="rId33"/>
    <p:sldId id="258" r:id="rId34"/>
    <p:sldId id="259" r:id="rId35"/>
    <p:sldId id="262" r:id="rId36"/>
    <p:sldId id="263" r:id="rId37"/>
    <p:sldId id="275" r:id="rId38"/>
    <p:sldId id="324" r:id="rId39"/>
    <p:sldId id="325" r:id="rId40"/>
    <p:sldId id="326" r:id="rId41"/>
    <p:sldId id="327" r:id="rId42"/>
    <p:sldId id="328" r:id="rId43"/>
    <p:sldId id="329" r:id="rId44"/>
    <p:sldId id="288" r:id="rId45"/>
    <p:sldId id="289" r:id="rId46"/>
    <p:sldId id="330" r:id="rId47"/>
    <p:sldId id="331" r:id="rId48"/>
    <p:sldId id="266" r:id="rId49"/>
    <p:sldId id="287" r:id="rId50"/>
    <p:sldId id="332" r:id="rId51"/>
    <p:sldId id="333" r:id="rId52"/>
    <p:sldId id="274" r:id="rId53"/>
    <p:sldId id="334" r:id="rId54"/>
    <p:sldId id="268" r:id="rId55"/>
    <p:sldId id="335" r:id="rId56"/>
    <p:sldId id="264" r:id="rId57"/>
    <p:sldId id="265" r:id="rId58"/>
    <p:sldId id="336" r:id="rId59"/>
    <p:sldId id="337" r:id="rId60"/>
    <p:sldId id="338" r:id="rId61"/>
    <p:sldId id="339" r:id="rId62"/>
    <p:sldId id="261" r:id="rId63"/>
    <p:sldId id="340" r:id="rId64"/>
    <p:sldId id="341" r:id="rId65"/>
    <p:sldId id="342" r:id="rId66"/>
    <p:sldId id="343" r:id="rId67"/>
    <p:sldId id="267" r:id="rId68"/>
    <p:sldId id="344" r:id="rId69"/>
    <p:sldId id="269" r:id="rId70"/>
    <p:sldId id="345" r:id="rId71"/>
    <p:sldId id="256" r:id="rId72"/>
    <p:sldId id="346" r:id="rId73"/>
    <p:sldId id="347" r:id="rId74"/>
    <p:sldId id="285" r:id="rId75"/>
    <p:sldId id="348" r:id="rId76"/>
    <p:sldId id="349" r:id="rId77"/>
    <p:sldId id="350" r:id="rId78"/>
    <p:sldId id="351" r:id="rId79"/>
    <p:sldId id="290" r:id="rId80"/>
    <p:sldId id="352" r:id="rId81"/>
    <p:sldId id="353" r:id="rId82"/>
    <p:sldId id="354" r:id="rId83"/>
    <p:sldId id="355" r:id="rId84"/>
    <p:sldId id="356" r:id="rId85"/>
    <p:sldId id="357" r:id="rId86"/>
    <p:sldId id="358" r:id="rId87"/>
    <p:sldId id="359" r:id="rId88"/>
    <p:sldId id="360" r:id="rId89"/>
    <p:sldId id="361" r:id="rId90"/>
    <p:sldId id="362" r:id="rId91"/>
    <p:sldId id="363" r:id="rId92"/>
    <p:sldId id="364" r:id="rId93"/>
    <p:sldId id="365" r:id="rId94"/>
    <p:sldId id="366" r:id="rId95"/>
    <p:sldId id="367" r:id="rId96"/>
    <p:sldId id="368" r:id="rId97"/>
    <p:sldId id="369" r:id="rId98"/>
    <p:sldId id="370" r:id="rId99"/>
    <p:sldId id="371" r:id="rId100"/>
    <p:sldId id="372" r:id="rId101"/>
    <p:sldId id="373" r:id="rId102"/>
    <p:sldId id="374" r:id="rId103"/>
    <p:sldId id="375" r:id="rId104"/>
    <p:sldId id="376" r:id="rId105"/>
    <p:sldId id="377" r:id="rId106"/>
    <p:sldId id="378" r:id="rId107"/>
    <p:sldId id="379" r:id="rId108"/>
    <p:sldId id="380" r:id="rId109"/>
    <p:sldId id="381" r:id="rId110"/>
    <p:sldId id="382" r:id="rId111"/>
    <p:sldId id="383" r:id="rId112"/>
    <p:sldId id="384" r:id="rId113"/>
    <p:sldId id="385" r:id="rId114"/>
    <p:sldId id="386" r:id="rId115"/>
    <p:sldId id="387" r:id="rId116"/>
    <p:sldId id="388" r:id="rId117"/>
    <p:sldId id="389" r:id="rId118"/>
    <p:sldId id="390" r:id="rId119"/>
    <p:sldId id="391" r:id="rId120"/>
    <p:sldId id="392" r:id="rId121"/>
    <p:sldId id="393" r:id="rId122"/>
    <p:sldId id="394" r:id="rId123"/>
    <p:sldId id="395" r:id="rId124"/>
    <p:sldId id="396" r:id="rId125"/>
    <p:sldId id="397" r:id="rId126"/>
    <p:sldId id="398" r:id="rId127"/>
    <p:sldId id="291" r:id="rId128"/>
    <p:sldId id="399" r:id="rId129"/>
    <p:sldId id="293" r:id="rId130"/>
    <p:sldId id="400" r:id="rId131"/>
    <p:sldId id="401" r:id="rId132"/>
    <p:sldId id="402" r:id="rId133"/>
    <p:sldId id="295" r:id="rId134"/>
    <p:sldId id="294" r:id="rId135"/>
    <p:sldId id="403" r:id="rId136"/>
    <p:sldId id="404" r:id="rId137"/>
    <p:sldId id="405" r:id="rId138"/>
  </p:sldIdLst>
  <p:sldSz cx="12192000" cy="6858000"/>
  <p:notesSz cx="9144000" cy="6858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5F384F-90C4-4854-AFB6-41237C40F552}" v="213" dt="2020-12-13T23:36:58.6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371" autoAdjust="0"/>
  </p:normalViewPr>
  <p:slideViewPr>
    <p:cSldViewPr>
      <p:cViewPr varScale="1">
        <p:scale>
          <a:sx n="96" d="100"/>
          <a:sy n="96" d="100"/>
        </p:scale>
        <p:origin x="2736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หัวกระดาษ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E2755A-FFDE-4D60-AEBC-60F35961ED24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ตัวแทนรูปบนสไลด์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ตัวแทนบันทึกย่อ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6B332-7A49-4910-8E44-F1D1747108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30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B332-7A49-4910-8E44-F1D1747108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01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c38f5d47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c38f5d479_0_14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c38f5d479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c38f5d479_0_14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d75e9176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d75e9176c_0_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c38f5d479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c38f5d479_0_153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4d75e9176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4d75e9176c_0_9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d75e917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d75e9176c_0_1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operation </a:t>
            </a:r>
            <a:r>
              <a:rPr lang="th-TH" dirty="0"/>
              <a:t>ผลที่ได้คือ จริง (</a:t>
            </a:r>
            <a:r>
              <a:rPr lang="en-US" dirty="0"/>
              <a:t>non-zero)</a:t>
            </a:r>
            <a:r>
              <a:rPr lang="th-TH" dirty="0"/>
              <a:t> หรือ เท็จ </a:t>
            </a:r>
            <a:r>
              <a:rPr lang="en-US" dirty="0"/>
              <a:t>(0)</a:t>
            </a:r>
            <a:r>
              <a:rPr lang="en-US" baseline="0" dirty="0"/>
              <a:t> </a:t>
            </a:r>
            <a:r>
              <a:rPr lang="th-TH" dirty="0"/>
              <a:t>เท่านั้น</a:t>
            </a:r>
            <a:endParaRPr lang="en-US" dirty="0"/>
          </a:p>
          <a:p>
            <a:r>
              <a:rPr lang="en-US" dirty="0"/>
              <a:t>Bitwise</a:t>
            </a:r>
            <a:r>
              <a:rPr lang="en-US" baseline="0" dirty="0"/>
              <a:t> operation </a:t>
            </a:r>
            <a:r>
              <a:rPr lang="th-TH" baseline="0" dirty="0"/>
              <a:t>ผลที่ได้ต้องคำนวณจากการกระทำการระดับบิต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3F47D-F9B3-4505-81B9-09AFD6E64EE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563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operation </a:t>
            </a:r>
            <a:r>
              <a:rPr lang="th-TH" dirty="0"/>
              <a:t>ผลที่ได้คือ จริง (</a:t>
            </a:r>
            <a:r>
              <a:rPr lang="en-US" dirty="0"/>
              <a:t>non-zero)</a:t>
            </a:r>
            <a:r>
              <a:rPr lang="th-TH" dirty="0"/>
              <a:t> หรือ เท็จ </a:t>
            </a:r>
            <a:r>
              <a:rPr lang="en-US" dirty="0"/>
              <a:t>(0)</a:t>
            </a:r>
            <a:r>
              <a:rPr lang="en-US" baseline="0" dirty="0"/>
              <a:t> </a:t>
            </a:r>
            <a:r>
              <a:rPr lang="th-TH" dirty="0"/>
              <a:t>เท่านั้น</a:t>
            </a:r>
            <a:endParaRPr lang="en-US" dirty="0"/>
          </a:p>
          <a:p>
            <a:r>
              <a:rPr lang="en-US" dirty="0"/>
              <a:t>Bitwise</a:t>
            </a:r>
            <a:r>
              <a:rPr lang="en-US" baseline="0" dirty="0"/>
              <a:t> operation </a:t>
            </a:r>
            <a:r>
              <a:rPr lang="th-TH" baseline="0" dirty="0"/>
              <a:t>ผลที่ได้ต้องคำนวณจากการกระทำการระดับบิต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3F47D-F9B3-4505-81B9-09AFD6E64EE7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56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รูปบนสไลด์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ตัวแทนบันทึกย่อ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6B332-7A49-4910-8E44-F1D17471083E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797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B332-7A49-4910-8E44-F1D1747108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52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 = 24V, Current MA = 1A,</a:t>
            </a:r>
            <a:r>
              <a:rPr lang="en-US" baseline="0" dirty="0"/>
              <a:t> Power = V*I = 24W max</a:t>
            </a:r>
            <a:br>
              <a:rPr lang="en-US" baseline="0" dirty="0"/>
            </a:br>
            <a:r>
              <a:rPr lang="en-US" baseline="0" dirty="0"/>
              <a:t>Energy  depends on (1) the unit you want to use and (2) the duration you want to calculate.</a:t>
            </a:r>
          </a:p>
          <a:p>
            <a:r>
              <a:rPr lang="en-US" baseline="0" dirty="0"/>
              <a:t>For example if you want to use W hour (</a:t>
            </a:r>
            <a:r>
              <a:rPr lang="en-US" baseline="0" dirty="0" err="1"/>
              <a:t>Wh</a:t>
            </a:r>
            <a:r>
              <a:rPr lang="en-US" baseline="0" dirty="0"/>
              <a:t>) and you want to know how much energy you use in 10 hours, the answer is 24Wh* 10 = 240Wh.</a:t>
            </a:r>
          </a:p>
          <a:p>
            <a:r>
              <a:rPr lang="en-US" baseline="0" dirty="0"/>
              <a:t>If you want to use W minute (Wm) then the energy is 24 Wm*60*10 = 14.4KWm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06B332-7A49-4910-8E44-F1D1747108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690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c38f5d47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c38f5d479_0_10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c38f5d479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c38f5d479_0_110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c38f5d47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c38f5d479_0_13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c38f5d47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c38f5d479_0_105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38f5d47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c38f5d479_0_11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c38f5d479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c38f5d479_0_127:notes"/>
          <p:cNvSpPr txBox="1">
            <a:spLocks noGrp="1"/>
          </p:cNvSpPr>
          <p:nvPr>
            <p:ph type="body" idx="1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C6BA19-5AB9-4E0A-9340-0C3897B36A8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BBA73-7FBA-445A-AB38-5D866FB334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D3707-0511-41A7-8C57-2FCDE3DCFB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572267" y="1700769"/>
            <a:ext cx="81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-GB" smtClean="0"/>
              <a:pPr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8441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548F19-0A66-485E-81E7-B4285820EB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18043-D8B1-401E-A3E4-3C3242EBD5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F763B-9E6E-4182-AEA9-F89D7B38488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152AD2-691F-4DDC-A16C-ACC1F31DF8B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2A81-38B9-4FA1-866B-BC3535B25F0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F2CFFC-8900-4F90-86D0-7F662C7521F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008E6-A029-4697-8EDA-3EDBAFCEC9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6478DFD8-8306-45FC-9E92-B20FE9E39E3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FBC3EDA8-8EFE-4FEB-85E5-485B8ABD0D41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e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gif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hyperlink" Target="https://demonstrations.wolfram.com/PulseWidthModulationPrinciple&#8203;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CGECJqoDlM6lNXdOJXAoO0dIsW1uP_AxiLMc2Y2dWg/edit?usp=sharing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CGECJqoDlM6lNXdOJXAoO0dIsW1uP_AxiLMc2Y2dWg/edit?usp=sharing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CGECJqoDlM6lNXdOJXAoO0dIsW1uP_AxiLMc2Y2dWg/edit?usp=sharing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JgwiNT9SmU&amp;list=PLD42AxoCej8EIl96CjGshBvRIoUtPhHsj&amp;index=20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r_nF2JXCC7JllUWXk9pxHCejdNnCotL9FLBLmIn7dao/edit?usp=shar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e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AD0AAF6-7894-4D8F-B60D-9A5C5152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14600"/>
            <a:ext cx="11074400" cy="3962400"/>
          </a:xfrm>
        </p:spPr>
        <p:txBody>
          <a:bodyPr>
            <a:normAutofit/>
          </a:bodyPr>
          <a:lstStyle/>
          <a:p>
            <a:r>
              <a:rPr lang="en-US" sz="3600" dirty="0"/>
              <a:t>- Internal Battery </a:t>
            </a:r>
            <a:r>
              <a:rPr lang="en-US" sz="3600" b="1" dirty="0"/>
              <a:t>Voltage</a:t>
            </a:r>
            <a:r>
              <a:rPr lang="en-US" sz="3600" dirty="0"/>
              <a:t> = 3.6V</a:t>
            </a:r>
            <a:br>
              <a:rPr lang="en-US" sz="3600" dirty="0"/>
            </a:br>
            <a:r>
              <a:rPr lang="en-US" sz="3600" dirty="0"/>
              <a:t>- Output </a:t>
            </a:r>
            <a:r>
              <a:rPr lang="en-US" sz="3600" b="1" dirty="0"/>
              <a:t>Voltage</a:t>
            </a:r>
            <a:r>
              <a:rPr lang="en-US" sz="3600" dirty="0"/>
              <a:t> = 5.1V (Via V boost/buck circuit)</a:t>
            </a:r>
            <a:br>
              <a:rPr lang="en-US" sz="3600" dirty="0"/>
            </a:br>
            <a:r>
              <a:rPr lang="en-US" sz="3600" dirty="0"/>
              <a:t>- Output </a:t>
            </a:r>
            <a:r>
              <a:rPr lang="en-US" sz="3600" b="1" dirty="0"/>
              <a:t>Current</a:t>
            </a:r>
            <a:r>
              <a:rPr lang="en-US" sz="3600" dirty="0"/>
              <a:t> = 2.1A x 2 Channel (But sum max = 3.6A)</a:t>
            </a:r>
            <a:br>
              <a:rPr lang="en-US" sz="3600" dirty="0"/>
            </a:br>
            <a:r>
              <a:rPr lang="en-US" sz="3600" dirty="0"/>
              <a:t>- Output </a:t>
            </a:r>
            <a:r>
              <a:rPr lang="en-US" sz="3600" b="1" dirty="0"/>
              <a:t>Power</a:t>
            </a:r>
            <a:r>
              <a:rPr lang="en-US" sz="3600" dirty="0"/>
              <a:t> = 5.1x2.1 = 10.71 Watts</a:t>
            </a:r>
            <a:br>
              <a:rPr lang="en-US" sz="3600" dirty="0"/>
            </a:br>
            <a:r>
              <a:rPr lang="en-US" sz="3600" dirty="0"/>
              <a:t>- </a:t>
            </a:r>
            <a:r>
              <a:rPr lang="en-US" sz="3600" b="1" dirty="0"/>
              <a:t>Energy Capacity </a:t>
            </a:r>
            <a:r>
              <a:rPr lang="en-US" sz="3600" dirty="0"/>
              <a:t>(at 5.1V)	= 10200 </a:t>
            </a:r>
            <a:r>
              <a:rPr lang="en-US" sz="3600" dirty="0" err="1"/>
              <a:t>mAh</a:t>
            </a:r>
            <a:r>
              <a:rPr lang="en-US" sz="3600" dirty="0"/>
              <a:t> 										= 10200x5.1 = 52.02 </a:t>
            </a:r>
            <a:r>
              <a:rPr lang="en-US" sz="3600" dirty="0" err="1"/>
              <a:t>Wh</a:t>
            </a:r>
            <a:br>
              <a:rPr lang="en-US" sz="3600" dirty="0"/>
            </a:br>
            <a:endParaRPr lang="en-US" sz="36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C7898FF-C008-4BF8-A7CC-FC1D6894CF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0529"/>
              </p:ext>
            </p:extLst>
          </p:nvPr>
        </p:nvGraphicFramePr>
        <p:xfrm>
          <a:off x="0" y="0"/>
          <a:ext cx="5410200" cy="2332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7542720" imgH="3250440" progId="">
                  <p:embed/>
                </p:oleObj>
              </mc:Choice>
              <mc:Fallback>
                <p:oleObj r:id="rId3" imgW="7542720" imgH="3250440" progId="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C7898FF-C008-4BF8-A7CC-FC1D6894CF5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5410200" cy="23321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6" name="Picture 2" descr="20150526-1050-6098">
            <a:extLst>
              <a:ext uri="{FF2B5EF4-FFF2-40B4-BE49-F238E27FC236}">
                <a16:creationId xmlns:a16="http://schemas.microsoft.com/office/drawing/2014/main" id="{EEF48BC0-A5D6-4925-9774-20E6A662E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5715000" cy="229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112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914400" y="704087"/>
            <a:ext cx="110744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Transistors</a:t>
            </a:r>
            <a:br>
              <a:rPr lang="en-US" dirty="0"/>
            </a:br>
            <a:r>
              <a:rPr lang="en-US" sz="3100" dirty="0"/>
              <a:t>Using transistors as a switch</a:t>
            </a:r>
            <a:endParaRPr lang="en-US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815" y="2209800"/>
            <a:ext cx="4396687" cy="368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22" name="Picture 2" descr="C:\Users\arnan\Documents\courses\Micro Lab\illustrations\NPN 390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084" y="2743200"/>
            <a:ext cx="322893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102551" y="6001513"/>
            <a:ext cx="68061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Transistors works both as (1) a switch and (2) a current amplifier.</a:t>
            </a:r>
          </a:p>
          <a:p>
            <a:r>
              <a:rPr lang="en-US" dirty="0"/>
              <a:t>Transistors allow us to send higher current to a load.</a:t>
            </a:r>
          </a:p>
        </p:txBody>
      </p:sp>
    </p:spTree>
    <p:extLst>
      <p:ext uri="{BB962C8B-B14F-4D97-AF65-F5344CB8AC3E}">
        <p14:creationId xmlns:p14="http://schemas.microsoft.com/office/powerpoint/2010/main" val="21885840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Bitwise 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66668" y="3153410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92" y="2326676"/>
            <a:ext cx="3093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| 0xFF00 = 0xFFE8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971800" y="3652889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68041" y="1752600"/>
            <a:ext cx="304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0x3E8;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971800" y="4184267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94158" y="3136158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0x03E8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4307" y="3617951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0xFF00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4157" y="4190322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0xFFE8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956064" y="4142571"/>
            <a:ext cx="82596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2974" y="339574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2314591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Bitwise NOT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66668" y="3153410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92" y="2326676"/>
            <a:ext cx="17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= ~Data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8041" y="1752600"/>
            <a:ext cx="304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0x3E8;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971800" y="4184267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94158" y="313615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0x3E8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4157" y="4190322"/>
            <a:ext cx="108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0xFC17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956064" y="4142571"/>
            <a:ext cx="82596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2974" y="339574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14142791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362200"/>
            <a:ext cx="9906000" cy="3962400"/>
          </a:xfrm>
        </p:spPr>
        <p:txBody>
          <a:bodyPr>
            <a:normAutofit fontScale="90000"/>
          </a:bodyPr>
          <a:lstStyle/>
          <a:p>
            <a:r>
              <a:rPr lang="en-US" dirty="0"/>
              <a:t>Logical Operation </a:t>
            </a:r>
            <a:br>
              <a:rPr lang="en-US" dirty="0"/>
            </a:br>
            <a: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  <a:t>3 and 2 = ? </a:t>
            </a:r>
            <a:b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  <a:t>3 &amp;&amp; 2 = ?</a:t>
            </a:r>
            <a:b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/>
            </a:br>
            <a:r>
              <a:rPr lang="en-US" dirty="0"/>
              <a:t>Bitwise Operation</a:t>
            </a:r>
            <a:br>
              <a:rPr lang="en-US" dirty="0"/>
            </a:br>
            <a: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  <a:t>3 &amp; 2 = ?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990600"/>
            <a:ext cx="8421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What is bitwise operations?</a:t>
            </a:r>
          </a:p>
        </p:txBody>
      </p:sp>
    </p:spTree>
    <p:extLst>
      <p:ext uri="{BB962C8B-B14F-4D97-AF65-F5344CB8AC3E}">
        <p14:creationId xmlns:p14="http://schemas.microsoft.com/office/powerpoint/2010/main" val="854207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vs Logical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008120"/>
          </a:xfrm>
        </p:spPr>
        <p:txBody>
          <a:bodyPr>
            <a:normAutofit/>
          </a:bodyPr>
          <a:lstStyle/>
          <a:p>
            <a:r>
              <a:rPr lang="en-US" dirty="0"/>
              <a:t>Logical operators results in “True” or “False” only.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0b011 &amp; 0b110 = 0b010    (bitwise)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0b011 &amp;&amp; 0b110 = True    (logical)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~0b010 = 0b101		(bitwise)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!0b010 = False		(logical)</a:t>
            </a:r>
          </a:p>
        </p:txBody>
      </p:sp>
    </p:spTree>
    <p:extLst>
      <p:ext uri="{BB962C8B-B14F-4D97-AF65-F5344CB8AC3E}">
        <p14:creationId xmlns:p14="http://schemas.microsoft.com/office/powerpoint/2010/main" val="14311068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เลขฐาน</a:t>
            </a:r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10, 2, 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10) </a:t>
            </a: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0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1010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2)</a:t>
            </a: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= 0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0A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(ฐาน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16)</a:t>
            </a:r>
            <a:endParaRPr lang="en-US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65760" lvl="1" indent="0">
              <a:buNone/>
            </a:pP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ใช้สัญลักษณ์ตัว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 ฐาน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ใช้ตัว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endParaRPr lang="en-US" sz="4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หนึ่งหลัก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4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หลักฐาน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2</a:t>
            </a:r>
          </a:p>
          <a:p>
            <a:pPr marL="365760" lvl="1" indent="0">
              <a:buNone/>
            </a:pPr>
            <a:r>
              <a:rPr lang="en-US" sz="4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0x12 = 0b</a:t>
            </a:r>
            <a:r>
              <a:rPr lang="en-US" sz="46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0001</a:t>
            </a:r>
            <a:r>
              <a:rPr lang="en-US" sz="4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6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0010</a:t>
            </a:r>
          </a:p>
        </p:txBody>
      </p:sp>
    </p:spTree>
    <p:extLst>
      <p:ext uri="{BB962C8B-B14F-4D97-AF65-F5344CB8AC3E}">
        <p14:creationId xmlns:p14="http://schemas.microsoft.com/office/powerpoint/2010/main" val="175641193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143000"/>
          </a:xfrm>
        </p:spPr>
        <p:txBody>
          <a:bodyPr/>
          <a:lstStyle/>
          <a:p>
            <a:r>
              <a:rPr lang="en-US" dirty="0"/>
              <a:t>Useful Bitwise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09800"/>
            <a:ext cx="9601200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Shift left, right (&lt;&lt;, &gt;&gt;)  	0b01 &lt;&lt; 1 = 0b10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Bitwise AND  ( &amp; )  		0b10 &amp; 0b01 = 0b00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Bitwise OR ( | )			0b01 | 0b10 = 0b11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XOR (^)					0b11 | 0b10 = 01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Bitwise Not ( ~ )			~0b01 = 0b10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		= 0b11111110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		(if using 8-bit) </a:t>
            </a:r>
          </a:p>
        </p:txBody>
      </p:sp>
    </p:spTree>
    <p:extLst>
      <p:ext uri="{BB962C8B-B14F-4D97-AF65-F5344CB8AC3E}">
        <p14:creationId xmlns:p14="http://schemas.microsoft.com/office/powerpoint/2010/main" val="5033418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in Python using repl.it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438400"/>
            <a:ext cx="7943850" cy="30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4791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Clock Module</a:t>
            </a:r>
            <a:br>
              <a:rPr lang="en-US" dirty="0"/>
            </a:br>
            <a:endParaRPr lang="th-TH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71675"/>
            <a:ext cx="7634692" cy="3276600"/>
          </a:xfrm>
          <a:prstGeom prst="rect">
            <a:avLst/>
          </a:prstGeom>
        </p:spPr>
      </p:pic>
      <p:pic>
        <p:nvPicPr>
          <p:cNvPr id="5" name="Picture 2" descr="http://www.exp-tech.de/media/catalog/product/cache/1/image/9df78eab33525d08d6e5fb8d27136e95/p/2/p210070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724034"/>
            <a:ext cx="25019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26" y="5591175"/>
            <a:ext cx="82581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293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165811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ถ้าค่าเซ็นเซอร์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1000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(10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bit)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จะส่งค่านี้จาก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slave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master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ต้องเขียนโปรแกรมอย่างไรถ้าส่งข้อมูลได้ทีละ 1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byte (8 bit)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90800" y="2743200"/>
            <a:ext cx="2057400" cy="2895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Slave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7772400" y="2743200"/>
            <a:ext cx="2057400" cy="2895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  <a:endParaRPr lang="th-TH" dirty="0"/>
          </a:p>
        </p:txBody>
      </p:sp>
      <p:cxnSp>
        <p:nvCxnSpPr>
          <p:cNvPr id="6" name="Straight Arrow Connector 5"/>
          <p:cNvCxnSpPr>
            <a:stCxn id="2" idx="3"/>
            <a:endCxn id="4" idx="1"/>
          </p:cNvCxnSpPr>
          <p:nvPr/>
        </p:nvCxnSpPr>
        <p:spPr>
          <a:xfrm>
            <a:off x="4648200" y="4191000"/>
            <a:ext cx="3124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7000" y="4953001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Sensor Value = 1000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1" y="3839253"/>
            <a:ext cx="16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 data path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4648201" y="5932622"/>
            <a:ext cx="3442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Write(1000);     ???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372400643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ส่งค่า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 bit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ขนาด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8 bit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Bitwise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Opertations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1828800" y="2133601"/>
            <a:ext cx="8382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ฝั่งส่ง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4000" strike="sngStrike" dirty="0">
                <a:latin typeface="TH SarabunPSK" panose="020B0500040200020003" pitchFamily="34" charset="-34"/>
                <a:cs typeface="TH SarabunPSK" panose="020B0500040200020003" pitchFamily="34" charset="-34"/>
              </a:rPr>
              <a:t>write(1000); </a:t>
            </a:r>
            <a:r>
              <a:rPr lang="th-TH" sz="4000" strike="sngStrike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ผิด</a:t>
            </a:r>
          </a:p>
          <a:p>
            <a:pPr lvl="1"/>
            <a:r>
              <a:rPr lang="en-US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Write(1000 &amp; 0xFF );  </a:t>
            </a:r>
            <a:r>
              <a:rPr lang="th-TH" sz="40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ไบท์</a:t>
            </a:r>
            <a:r>
              <a:rPr lang="th-TH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ล่าง</a:t>
            </a:r>
            <a:endParaRPr lang="en-US" sz="40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Write (1000 &gt;&gt; 8);</a:t>
            </a:r>
            <a:r>
              <a:rPr lang="th-TH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ไบท์</a:t>
            </a:r>
            <a:r>
              <a:rPr lang="th-TH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</a:t>
            </a:r>
          </a:p>
          <a:p>
            <a:r>
              <a:rPr lang="th-TH" sz="4000" b="1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ฝังรับ</a:t>
            </a:r>
            <a:endParaRPr lang="en-US" sz="4000" b="1" dirty="0">
              <a:solidFill>
                <a:schemeClr val="accent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400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Int16 Value = read() + (read() &lt;&lt; 8);</a:t>
            </a:r>
          </a:p>
          <a:p>
            <a:pPr lvl="1"/>
            <a:r>
              <a:rPr lang="th-TH" sz="400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ได้เป็น </a:t>
            </a:r>
            <a:r>
              <a:rPr lang="en-US" sz="400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value = 232 + (3 &lt;&lt; 8) = 232+768 = 1000</a:t>
            </a:r>
          </a:p>
        </p:txBody>
      </p:sp>
    </p:spTree>
    <p:extLst>
      <p:ext uri="{BB962C8B-B14F-4D97-AF65-F5344CB8AC3E}">
        <p14:creationId xmlns:p14="http://schemas.microsoft.com/office/powerpoint/2010/main" val="1937368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a transistor</a:t>
            </a:r>
            <a:br>
              <a:rPr lang="en-US" dirty="0"/>
            </a:br>
            <a:r>
              <a:rPr lang="en-US" sz="3600" dirty="0"/>
              <a:t>Low-side switching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514601"/>
            <a:ext cx="4114802" cy="3182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52600" y="6019800"/>
            <a:ext cx="7148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Ohm resistor is to limit the amount of current triggering the base</a:t>
            </a:r>
          </a:p>
        </p:txBody>
      </p:sp>
    </p:spTree>
    <p:extLst>
      <p:ext uri="{BB962C8B-B14F-4D97-AF65-F5344CB8AC3E}">
        <p14:creationId xmlns:p14="http://schemas.microsoft.com/office/powerpoint/2010/main" val="413452711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พิจารณาค่าตัวแปรในรูปเลขฐานต่างๆ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56521" y="4724400"/>
          <a:ext cx="67818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9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8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7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6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36550" y="2314027"/>
            <a:ext cx="73484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1000;  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1000 = 0x3E8</a:t>
            </a:r>
            <a:r>
              <a:rPr lang="th-TH" sz="2800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(base 16) = 0b1111101000 (base 2)</a:t>
            </a:r>
          </a:p>
        </p:txBody>
      </p:sp>
      <p:sp>
        <p:nvSpPr>
          <p:cNvPr id="7" name="Right Brace 6"/>
          <p:cNvSpPr/>
          <p:nvPr/>
        </p:nvSpPr>
        <p:spPr>
          <a:xfrm rot="16200000">
            <a:off x="7406443" y="2724507"/>
            <a:ext cx="304800" cy="3352800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60149" y="3779750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ไบท์ล่าง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3941500" y="2724506"/>
            <a:ext cx="304800" cy="3352800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95206" y="3779749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ไบท์บน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11443" y="4722168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Niramit AS" pitchFamily="2" charset="-34"/>
                <a:cs typeface="TH Niramit AS" pitchFamily="2" charset="-34"/>
              </a:rPr>
              <a:t>Bit </a:t>
            </a:r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ที่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00573836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80761"/>
            <a:ext cx="8229600" cy="1143000"/>
          </a:xfrm>
        </p:spPr>
        <p:txBody>
          <a:bodyPr/>
          <a:lstStyle/>
          <a:p>
            <a:r>
              <a:rPr lang="en-US" dirty="0">
                <a:latin typeface="TH Niramit AS" pitchFamily="2" charset="-34"/>
                <a:cs typeface="TH Niramit AS" pitchFamily="2" charset="-34"/>
              </a:rPr>
              <a:t>Shifting Bits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71266" y="2163495"/>
          <a:ext cx="67818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9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8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7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6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26284" y="1628074"/>
            <a:ext cx="304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0x3E8;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91472" y="2161264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Niramit AS" pitchFamily="2" charset="-34"/>
                <a:cs typeface="TH Niramit AS" pitchFamily="2" charset="-34"/>
              </a:rPr>
              <a:t>Bit </a:t>
            </a:r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ที่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1267" y="3479811"/>
            <a:ext cx="1813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&gt;&gt; 8 = 3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471266" y="3937162"/>
          <a:ext cx="67818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9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8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7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6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495288" y="5029049"/>
            <a:ext cx="2252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&lt;&lt; 8 = 0xE8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495287" y="5486400"/>
          <a:ext cx="67818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9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8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7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6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55039" y="2599924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57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0.36841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730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Bitwise AND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66668" y="3153410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92" y="2326676"/>
            <a:ext cx="3040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&amp; 0xFF00 = 0x300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971800" y="3652889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68041" y="1752600"/>
            <a:ext cx="304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0x3E8;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971800" y="4184267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94158" y="3136158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0x03E8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4307" y="3617951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0xFF00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4158" y="419032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0x300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956064" y="4142571"/>
            <a:ext cx="82596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2974" y="339574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40687391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Bitwise OR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66668" y="3153410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92" y="2326676"/>
            <a:ext cx="3093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| 0xFF00 = 0xFFE8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971800" y="3652889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68041" y="1752600"/>
            <a:ext cx="304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0x3E8;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971800" y="4184267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94158" y="3136158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0x03E8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4307" y="3617951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0xFF00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4157" y="4190322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0xFFE8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956064" y="4142571"/>
            <a:ext cx="82596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2974" y="339574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2526709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Bitwise NOT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66668" y="3153410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92" y="2326676"/>
            <a:ext cx="1790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= ~Data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68041" y="1752600"/>
            <a:ext cx="304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0x3E8;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971800" y="4184267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94158" y="3136158"/>
            <a:ext cx="934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0x3E8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4157" y="4190322"/>
            <a:ext cx="108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0xFC17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956064" y="4142571"/>
            <a:ext cx="82596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2974" y="3395745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2924875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4"/>
          <p:cNvSpPr>
            <a:spLocks noGrp="1" noChangeArrowheads="1"/>
          </p:cNvSpPr>
          <p:nvPr>
            <p:ph type="title"/>
          </p:nvPr>
        </p:nvSpPr>
        <p:spPr>
          <a:xfrm>
            <a:off x="1905000" y="1524000"/>
            <a:ext cx="8229600" cy="350519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th-TH" sz="8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PWM </a:t>
            </a:r>
            <a:r>
              <a:rPr lang="th-TH" altLang="th-TH" sz="8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คืออะไร</a:t>
            </a:r>
            <a:r>
              <a:rPr lang="en-US" altLang="th-TH" sz="8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  <a:br>
              <a:rPr lang="th-TH" alt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br>
              <a:rPr lang="th-TH" alt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alt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กรณีศึกษา</a:t>
            </a:r>
            <a:br>
              <a:rPr lang="th-TH" alt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alt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สมมุติว่าต้องการควบคุมความเร็วของมอเตอร์</a:t>
            </a:r>
            <a:br>
              <a:rPr lang="th-TH" alt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alt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จะต้องออกแบบวงจรอย่างไร</a:t>
            </a:r>
            <a:r>
              <a:rPr lang="en-US" alt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motor v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76400" y="990601"/>
            <a:ext cx="3300413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15000" y="1668048"/>
            <a:ext cx="469712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ตามหลักการทั่วไป</a:t>
            </a:r>
          </a:p>
          <a:p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ความเร็วการหมุนขึ้นอยู่กับกำลังไฟฟ้า</a:t>
            </a: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ที่ป้อนให้กับมอเตอร์ ซึ่ง</a:t>
            </a:r>
          </a:p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Power = I x V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ซึ่งหากความต่างศักดิ์คงที่ </a:t>
            </a: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สิ่งที่ต้องเปลี่ยนคือกระแส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4" descr="motor vir with 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1066800"/>
            <a:ext cx="4419600" cy="398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15000" y="1600200"/>
            <a:ext cx="611577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วิธีหนึ่งที่ทำได้คือควบคุมกระแสด้วยตัวต้านทาน 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หรือตัวต้านทานปรับค่าได้ (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Potentiometer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POT)</a:t>
            </a:r>
          </a:p>
          <a:p>
            <a:endParaRPr lang="en-US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แต่การเปลี่ยนค่าความต้านทานมักทำไม่สะดวกนัก 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โดยเฉพาะเมื่อต้องการควบคุมผ่านโปรแกรม</a:t>
            </a:r>
          </a:p>
          <a:p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นอกจากนั้นโหลดที่ต้องใช้กระแสสูงก็มักทำให้เกิด</a:t>
            </a:r>
          </a:p>
          <a:p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ความร้อนขึ้นที่ตัวต้านทานสูง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2819400" y="1371600"/>
            <a:ext cx="838200" cy="838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arduino.cc/en/uploads/Tutorial/pw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4572000" cy="500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5791200" y="1066799"/>
            <a:ext cx="5867400" cy="1545769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altLang="th-TH" sz="4400" dirty="0"/>
              <a:t>Pulse Width Modulation</a:t>
            </a:r>
            <a:br>
              <a:rPr lang="en-US" altLang="th-TH" sz="4400" dirty="0"/>
            </a:br>
            <a:r>
              <a:rPr lang="en-US" altLang="th-TH" sz="4400" dirty="0"/>
              <a:t>(PWM)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990600" y="3200399"/>
            <a:ext cx="43434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990600" y="4038599"/>
            <a:ext cx="43434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990600" y="4876799"/>
            <a:ext cx="4343400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62400" y="6351508"/>
            <a:ext cx="1244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 Average</a:t>
            </a:r>
            <a:endParaRPr lang="th-TH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657600" y="6536174"/>
            <a:ext cx="304800" cy="1088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E378CFE-ED74-482D-98D7-56E18F5B11DC}"/>
              </a:ext>
            </a:extLst>
          </p:cNvPr>
          <p:cNvSpPr txBox="1"/>
          <p:nvPr/>
        </p:nvSpPr>
        <p:spPr>
          <a:xfrm>
            <a:off x="5982803" y="2438400"/>
            <a:ext cx="548419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คือการสร้าง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Pulse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ที่ความถี่สูง*</a:t>
            </a: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มีเวลาติดและดับแปรผันตามระดับพลังงานที่</a:t>
            </a: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ต้องการจะส่งออกไปยังโหลด</a:t>
            </a:r>
          </a:p>
          <a:p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เป็นทางออกที่ได้รับความนิยมเพราะ</a:t>
            </a:r>
          </a:p>
          <a:p>
            <a:pPr marL="571500" indent="-571500">
              <a:buFontTx/>
              <a:buChar char="-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มักไม่ต้องแก้ไขวงจร</a:t>
            </a:r>
          </a:p>
          <a:p>
            <a:pPr marL="571500" indent="-571500">
              <a:buFontTx/>
              <a:buChar char="-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ปรับพลังงานผ่านโปรแกรมได้</a:t>
            </a:r>
          </a:p>
          <a:p>
            <a:r>
              <a:rPr lang="th-TH" sz="2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* ค่าเป็นเท่าไหร่แล้วแต่งาน  </a:t>
            </a:r>
          </a:p>
        </p:txBody>
      </p:sp>
    </p:spTree>
    <p:extLst>
      <p:ext uri="{BB962C8B-B14F-4D97-AF65-F5344CB8AC3E}">
        <p14:creationId xmlns:p14="http://schemas.microsoft.com/office/powerpoint/2010/main" val="26645579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PWM Parameters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1905" y="1764262"/>
            <a:ext cx="6402095" cy="2590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59557" y="4687747"/>
            <a:ext cx="4387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Period unit = time (e.g.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ms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)</a:t>
            </a:r>
          </a:p>
          <a:p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Duty unit = % (0 to 100)</a:t>
            </a:r>
            <a:endParaRPr lang="th-TH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30CAB3-4DEC-47E9-B0DB-E3C2E11B770A}"/>
              </a:ext>
            </a:extLst>
          </p:cNvPr>
          <p:cNvSpPr txBox="1"/>
          <p:nvPr/>
        </p:nvSpPr>
        <p:spPr>
          <a:xfrm>
            <a:off x="511313" y="2182499"/>
            <a:ext cx="4155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คุณสมบัติของ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ที่สำคัญคือ</a:t>
            </a:r>
          </a:p>
          <a:p>
            <a:pPr marL="571500" indent="-571500">
              <a:buFontTx/>
              <a:buChar char="-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คาบ มีหน่วยเป็นเวลา</a:t>
            </a:r>
          </a:p>
          <a:p>
            <a:pPr marL="571500" indent="-571500">
              <a:buFontTx/>
              <a:buChar char="-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Duty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มีหน่วยเป็นเปอร์เซ็นต์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Loads Requires Different Power</a:t>
            </a:r>
            <a:endParaRPr lang="th-TH" dirty="0"/>
          </a:p>
        </p:txBody>
      </p:sp>
      <p:pic>
        <p:nvPicPr>
          <p:cNvPr id="2050" name="Picture 2" descr="http://www.zamnesia.com/img/cms/Blog/IMG/LEDs/LEDs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0"/>
            <a:ext cx="2362200" cy="20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892989" y="4724400"/>
            <a:ext cx="1624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Typical LEDs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5-15 mA @5V</a:t>
            </a:r>
          </a:p>
          <a:p>
            <a:pPr algn="ctr"/>
            <a:r>
              <a:rPr lang="en-US" dirty="0"/>
              <a:t>Or 25-75 </a:t>
            </a:r>
            <a:r>
              <a:rPr lang="en-US" dirty="0" err="1"/>
              <a:t>mW</a:t>
            </a:r>
            <a:endParaRPr lang="th-TH" dirty="0"/>
          </a:p>
        </p:txBody>
      </p:sp>
      <p:pic>
        <p:nvPicPr>
          <p:cNvPr id="2052" name="Picture 4" descr="http://www.robotshop.com/media/files/images2/dfrobot-6v-180-rpm-micro-dc-geared-motor-with-back-shaft-lar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971" y="2707234"/>
            <a:ext cx="257501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156002" y="4840834"/>
            <a:ext cx="2008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Small DC Motors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100-200 mA @5V</a:t>
            </a:r>
          </a:p>
          <a:p>
            <a:pPr algn="ctr"/>
            <a:r>
              <a:rPr lang="en-US" dirty="0"/>
              <a:t>Or 0.5-1W</a:t>
            </a:r>
            <a:endParaRPr lang="th-TH" dirty="0"/>
          </a:p>
        </p:txBody>
      </p:sp>
      <p:pic>
        <p:nvPicPr>
          <p:cNvPr id="2054" name="Picture 6" descr="http://www.irrigationdirect.com/media/catalog/category/dfv075-irrigation-valve-side-view-df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879234"/>
            <a:ext cx="2552700" cy="26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510304" y="4724399"/>
            <a:ext cx="2514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Irrigation Control Valve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0.6-1.0 A @24V</a:t>
            </a:r>
          </a:p>
          <a:p>
            <a:pPr algn="ctr"/>
            <a:r>
              <a:rPr lang="en-US" dirty="0"/>
              <a:t>Or 14-24W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22426280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EEBA5-2365-4065-B691-994BF98C3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การใช้งาน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ในระบบสมองกลฝังตัว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12A4B64-1D40-4B35-9375-FE195D45F1C0}"/>
              </a:ext>
            </a:extLst>
          </p:cNvPr>
          <p:cNvSpPr txBox="1">
            <a:spLocks/>
          </p:cNvSpPr>
          <p:nvPr/>
        </p:nvSpPr>
        <p:spPr>
          <a:xfrm>
            <a:off x="1371600" y="1981200"/>
            <a:ext cx="10312400" cy="2743200"/>
          </a:xfrm>
          <a:prstGeom prst="rect">
            <a:avLst/>
          </a:prstGeom>
        </p:spPr>
        <p:txBody>
          <a:bodyPr vert="horz" lIns="0" tIns="45720" rIns="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2.1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Power -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ใช้ควบคุมพลังงานที่ส่งไปยังโหลด</a:t>
            </a:r>
          </a:p>
          <a:p>
            <a:pPr fontAlgn="auto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Signal –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ใช้รับและส่งสัญญาณดิจิทัล</a:t>
            </a:r>
          </a:p>
          <a:p>
            <a:pPr fontAlgn="auto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2.3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Digitize –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แปลงค่าสัญญาณ อนาล็อก กับ ดิจิทัล</a:t>
            </a:r>
          </a:p>
        </p:txBody>
      </p:sp>
    </p:spTree>
    <p:extLst>
      <p:ext uri="{BB962C8B-B14F-4D97-AF65-F5344CB8AC3E}">
        <p14:creationId xmlns:p14="http://schemas.microsoft.com/office/powerpoint/2010/main" val="1871885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2.1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Power -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ใช้ควบคุมพลังงานที่ส่งไปยังโหลด</a:t>
            </a:r>
          </a:p>
        </p:txBody>
      </p:sp>
      <p:pic>
        <p:nvPicPr>
          <p:cNvPr id="23554" name="Picture 2" descr="http://srv-live.lazada.co.th/p/image-077461-1-produ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2416174"/>
            <a:ext cx="32385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0" y="3124200"/>
            <a:ext cx="4419600" cy="1822450"/>
          </a:xfrm>
          <a:prstGeom prst="rect">
            <a:avLst/>
          </a:prstGeom>
        </p:spPr>
      </p:pic>
      <p:pic>
        <p:nvPicPr>
          <p:cNvPr id="3074" name="Picture 2" descr="MR16 LED Bulb - 40 Watt Equivalent - 12V AC/DC - Bi-Pin LED Flood Light Bulb  - 300 Lumens | Super Bright LEDs">
            <a:extLst>
              <a:ext uri="{FF2B5EF4-FFF2-40B4-BE49-F238E27FC236}">
                <a16:creationId xmlns:a16="http://schemas.microsoft.com/office/drawing/2014/main" id="{6CA539A3-B5EE-49BC-96A1-0D2ED95A2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2819400"/>
            <a:ext cx="236220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895731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397EAE43-3676-4D92-8204-E52A6E1F5E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/>
          <a:lstStyle/>
          <a:p>
            <a:r>
              <a:rPr lang="th-TH" altLang="th-TH" dirty="0"/>
              <a:t>เครื่องปรับอากาศ (แอร์)</a:t>
            </a:r>
            <a:endParaRPr lang="en-US" alt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0E5B6-8592-4947-B54C-32438BB32E99}"/>
              </a:ext>
            </a:extLst>
          </p:cNvPr>
          <p:cNvSpPr txBox="1"/>
          <p:nvPr/>
        </p:nvSpPr>
        <p:spPr>
          <a:xfrm>
            <a:off x="508000" y="1846348"/>
            <a:ext cx="475482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Compressor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ทำงานเมื่อต้องการ</a:t>
            </a:r>
            <a:b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ลดอุณหภูมิ</a:t>
            </a:r>
          </a:p>
          <a:p>
            <a:pPr marL="571500" indent="-571500">
              <a:buFontTx/>
              <a:buChar char="-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คาบและ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Duty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การทำงาน</a:t>
            </a:r>
            <a:b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Compressor</a:t>
            </a:r>
            <a:b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เป็นเท่าใด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8FB7E3-2F59-490E-BDC1-9AB1D9735324}"/>
              </a:ext>
            </a:extLst>
          </p:cNvPr>
          <p:cNvSpPr txBox="1"/>
          <p:nvPr/>
        </p:nvSpPr>
        <p:spPr>
          <a:xfrm>
            <a:off x="5900044" y="6153912"/>
            <a:ext cx="5783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กราฟสีเทาแสดงเวลาติด/ดับของ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compressor</a:t>
            </a:r>
            <a:endParaRPr lang="th-TH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0" name="Picture 2" descr="ᐈ Samsung AR12KSFPEWQX • best Price • Technical specifications.">
            <a:extLst>
              <a:ext uri="{FF2B5EF4-FFF2-40B4-BE49-F238E27FC236}">
                <a16:creationId xmlns:a16="http://schemas.microsoft.com/office/drawing/2014/main" id="{88E8CE09-87AB-4DB8-A08F-4A6EEE3FE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33" y="4572000"/>
            <a:ext cx="3431117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5BE5617-A61C-4691-AFAD-4A4FD6B1A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34"/>
          <a:stretch/>
        </p:blipFill>
        <p:spPr>
          <a:xfrm>
            <a:off x="5147296" y="2057400"/>
            <a:ext cx="665223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85619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C6BAE-04D6-422B-9634-9FB0ED3DF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เครื่องทำน้ำอุ่น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75E37B-BA4D-4FCA-9E79-10D10B667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97" y="1981200"/>
            <a:ext cx="3810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A93336-B724-42DF-9DA9-8CF2B1C8EC14}"/>
              </a:ext>
            </a:extLst>
          </p:cNvPr>
          <p:cNvSpPr txBox="1"/>
          <p:nvPr/>
        </p:nvSpPr>
        <p:spPr>
          <a:xfrm>
            <a:off x="4800600" y="1847088"/>
            <a:ext cx="55402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Triac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ควบคุมการเร่งหรี่ไฟ </a:t>
            </a:r>
          </a:p>
          <a:p>
            <a:pPr marL="571500" indent="-571500">
              <a:buFontTx/>
              <a:buChar char="-"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ทำงานเท่ากับความถี่ของไฟบ้าน (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50Hz)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DFE61D-0A99-4185-987B-3105637DD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405" y="3124200"/>
            <a:ext cx="449580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34329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2A88C-1DA1-4FC4-B5E1-31E973BE3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" y="1066800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คาบการทำงานของ </a:t>
            </a:r>
            <a:r>
              <a:rPr lang="en-US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ควรเป็นเท่าใด</a:t>
            </a:r>
            <a:br>
              <a:rPr lang="th-TH" b="1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ให้ดูที่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response time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Output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นั้นๆ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521D9-CAAA-42AA-8BCB-49F076B3B0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2743200"/>
            <a:ext cx="10134600" cy="3276600"/>
          </a:xfrm>
        </p:spPr>
        <p:txBody>
          <a:bodyPr>
            <a:normAutofit fontScale="62500" lnSpcReduction="20000"/>
          </a:bodyPr>
          <a:lstStyle/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เตาแม่เหล็กไฟฟ้า</a:t>
            </a:r>
            <a:b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Response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ของอุณหภูมิเป็นหน่วยวินาที ดังนั้นคาบ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~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15-30 วินาที</a:t>
            </a:r>
          </a:p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เครื่องปรับอากาศ</a:t>
            </a:r>
            <a:b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Response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อุณภูมิห้องหน่วยเป็นนาที ดังนั้นคาบ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~1+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นาที</a:t>
            </a:r>
          </a:p>
          <a:p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หม้อทำน้ำอุ่น</a:t>
            </a:r>
            <a:b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4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Traic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ควบคุมไฟ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AC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ที่ความถี่ 50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Hz </a:t>
            </a:r>
          </a:p>
          <a:p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LED?</a:t>
            </a:r>
            <a:b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Response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ของแสงหน่วยเป็น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?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ดังนั้นคาบ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ควรเป็น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2833360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349B-430B-4C19-8D4E-842F5DA10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การออกแบบวงจรควบคุมที่เหมาะกับคาบที่ต้องการ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63CDD-4784-444F-87EF-A782F6075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900" y="5346192"/>
            <a:ext cx="10744200" cy="8077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Transistor (for DC)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4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Triac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(for AC)		Relay (DC/AC)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3074" name="Picture 2" descr="ผลการค้นหารูปภาพสำหรับ transistor&quot;">
            <a:extLst>
              <a:ext uri="{FF2B5EF4-FFF2-40B4-BE49-F238E27FC236}">
                <a16:creationId xmlns:a16="http://schemas.microsoft.com/office/drawing/2014/main" id="{41B35C88-596C-4A60-AED4-89A3CFC19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620392"/>
            <a:ext cx="2020558" cy="202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ผลการค้นหารูปภาพสำหรับ relay&quot;">
            <a:extLst>
              <a:ext uri="{FF2B5EF4-FFF2-40B4-BE49-F238E27FC236}">
                <a16:creationId xmlns:a16="http://schemas.microsoft.com/office/drawing/2014/main" id="{90F8ACAF-3B7D-4950-A3AF-3D524D30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095500"/>
            <a:ext cx="301194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A3256-6FFE-423F-90CE-30535EAF86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067"/>
          <a:stretch/>
        </p:blipFill>
        <p:spPr>
          <a:xfrm>
            <a:off x="4382758" y="2424046"/>
            <a:ext cx="1905000" cy="26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323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08260-4B24-4A9C-9856-16DC9D3E5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อายุการใช้งาน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Relay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4" descr="ผลการค้นหารูปภาพสำหรับ relay&quot;">
            <a:extLst>
              <a:ext uri="{FF2B5EF4-FFF2-40B4-BE49-F238E27FC236}">
                <a16:creationId xmlns:a16="http://schemas.microsoft.com/office/drawing/2014/main" id="{9975693D-B9CD-47B1-ACA0-05078A42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47088"/>
            <a:ext cx="3011944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0C52C1D-1029-4265-8836-3361A7BDC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0" y="2286000"/>
            <a:ext cx="8191500" cy="3867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สมมุติอายุการใช้งาน 100,000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operations</a:t>
            </a:r>
          </a:p>
          <a:p>
            <a:pPr marL="0" indent="0">
              <a:buNone/>
            </a:pP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ถ้าใช้กับ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ที่มีคาบ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10 Hz </a:t>
            </a:r>
            <a:endParaRPr lang="th-TH" sz="4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อายุการใช้งานของ 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relay </a:t>
            </a:r>
            <a:r>
              <a:rPr lang="th-TH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จะนานเท่าใด</a:t>
            </a:r>
            <a:r>
              <a:rPr lang="en-US" sz="4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?</a:t>
            </a:r>
          </a:p>
          <a:p>
            <a:pPr marL="0" indent="0">
              <a:buNone/>
            </a:pP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คำตอบ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: 100,000/10 = 10,000 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วินาที </a:t>
            </a:r>
            <a:r>
              <a:rPr lang="en-US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=</a:t>
            </a:r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2.78 ชม</a:t>
            </a:r>
          </a:p>
        </p:txBody>
      </p:sp>
    </p:spTree>
    <p:extLst>
      <p:ext uri="{BB962C8B-B14F-4D97-AF65-F5344CB8AC3E}">
        <p14:creationId xmlns:p14="http://schemas.microsoft.com/office/powerpoint/2010/main" val="53817450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nsistor single drive">
            <a:extLst>
              <a:ext uri="{FF2B5EF4-FFF2-40B4-BE49-F238E27FC236}">
                <a16:creationId xmlns:a16="http://schemas.microsoft.com/office/drawing/2014/main" id="{D343FF12-B0F1-4F5D-8EFF-1C8D739E5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465033"/>
            <a:ext cx="57150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C76A1C-2168-4392-BCC5-98BF3B203B42}"/>
              </a:ext>
            </a:extLst>
          </p:cNvPr>
          <p:cNvSpPr txBox="1"/>
          <p:nvPr/>
        </p:nvSpPr>
        <p:spPr>
          <a:xfrm>
            <a:off x="8001000" y="337943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Load</a:t>
            </a:r>
            <a:r>
              <a:rPr lang="en-US" dirty="0"/>
              <a:t> </a:t>
            </a:r>
            <a:endParaRPr lang="th-T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9BE1FD-EA74-4D9F-BA54-D640ED9B0743}"/>
              </a:ext>
            </a:extLst>
          </p:cNvPr>
          <p:cNvSpPr txBox="1"/>
          <p:nvPr/>
        </p:nvSpPr>
        <p:spPr>
          <a:xfrm>
            <a:off x="5181600" y="4261567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PWM Signal</a:t>
            </a:r>
            <a:endParaRPr lang="th-TH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475D94-09EE-4613-A1D5-D4CCE00F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22033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Transistor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มีอายุการใช้งานนานมาก แต่มีข้อจำกัดอย่างอื่น</a:t>
            </a:r>
            <a:b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เช่น กระแส, ความไว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9552641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D7191-717F-4EAE-95F7-47DED96A3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ตัวอย่างข้อจำกัดในการสร้าง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Transistor </a:t>
            </a:r>
            <a:endParaRPr lang="th-TH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2050" name="Picture 2" descr="ผลการค้นหารูปภาพสำหรับ transistor delay time&quot;">
            <a:extLst>
              <a:ext uri="{FF2B5EF4-FFF2-40B4-BE49-F238E27FC236}">
                <a16:creationId xmlns:a16="http://schemas.microsoft.com/office/drawing/2014/main" id="{72FF8050-63D4-4D00-BEC4-EEFAA4E02E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38"/>
          <a:stretch/>
        </p:blipFill>
        <p:spPr bwMode="auto">
          <a:xfrm>
            <a:off x="630382" y="1840161"/>
            <a:ext cx="6934200" cy="439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D8E015-ADFD-47BA-A101-D20CE802CA02}"/>
              </a:ext>
            </a:extLst>
          </p:cNvPr>
          <p:cNvSpPr txBox="1"/>
          <p:nvPr/>
        </p:nvSpPr>
        <p:spPr>
          <a:xfrm>
            <a:off x="8305800" y="2709516"/>
            <a:ext cx="289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Td = Delay Time</a:t>
            </a:r>
          </a:p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Tr = Rising Time</a:t>
            </a:r>
          </a:p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Ts = Storage Time</a:t>
            </a:r>
          </a:p>
          <a:p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Tf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= Falling Time</a:t>
            </a:r>
          </a:p>
        </p:txBody>
      </p:sp>
    </p:spTree>
    <p:extLst>
      <p:ext uri="{BB962C8B-B14F-4D97-AF65-F5344CB8AC3E}">
        <p14:creationId xmlns:p14="http://schemas.microsoft.com/office/powerpoint/2010/main" val="35736098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8691-4330-4FEE-AB26-433FD4EA1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NPN 2N3904 Transistor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08E4F-ECAD-4533-8BF7-AF729604D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33600"/>
            <a:ext cx="10667164" cy="18518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E1F88E-4098-4ED0-AECE-B769765E7136}"/>
              </a:ext>
            </a:extLst>
          </p:cNvPr>
          <p:cNvSpPr txBox="1"/>
          <p:nvPr/>
        </p:nvSpPr>
        <p:spPr>
          <a:xfrm>
            <a:off x="609600" y="4271962"/>
            <a:ext cx="935384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Pulse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ที่สั้นที่สุด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Rise Time + Storage Time + Fall Time</a:t>
            </a:r>
          </a:p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		= 35+200+50 = 285 ns</a:t>
            </a:r>
            <a:b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ถ้าสมมุติว่า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PWM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ที่ต้องการมี 100 ระดับ แสดงว่า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285 ns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คือ 1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%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ของคาบ</a:t>
            </a: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ดังนั้นคาบเท่ากับ 285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x100 = 28,500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ns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หรือ 35.088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36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KHz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		</a:t>
            </a:r>
          </a:p>
        </p:txBody>
      </p:sp>
    </p:spTree>
    <p:extLst>
      <p:ext uri="{BB962C8B-B14F-4D97-AF65-F5344CB8AC3E}">
        <p14:creationId xmlns:p14="http://schemas.microsoft.com/office/powerpoint/2010/main" val="5554334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5278A70-5500-4604-9234-71B0BF993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Calculate the Power Parameters </a:t>
            </a:r>
          </a:p>
        </p:txBody>
      </p:sp>
      <p:pic>
        <p:nvPicPr>
          <p:cNvPr id="3" name="Picture 6" descr="http://www.irrigationdirect.com/media/catalog/category/dfv075-irrigation-valve-side-view-dfv.jpg">
            <a:extLst>
              <a:ext uri="{FF2B5EF4-FFF2-40B4-BE49-F238E27FC236}">
                <a16:creationId xmlns:a16="http://schemas.microsoft.com/office/drawing/2014/main" id="{8591880A-ABFA-46C6-B374-EE6181EAB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05000"/>
            <a:ext cx="2552700" cy="26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สี่เหลี่ยมผืนผ้า 3">
            <a:extLst>
              <a:ext uri="{FF2B5EF4-FFF2-40B4-BE49-F238E27FC236}">
                <a16:creationId xmlns:a16="http://schemas.microsoft.com/office/drawing/2014/main" id="{7DB6EEAD-379A-4263-BDC8-308F74AA96DF}"/>
              </a:ext>
            </a:extLst>
          </p:cNvPr>
          <p:cNvSpPr/>
          <p:nvPr/>
        </p:nvSpPr>
        <p:spPr>
          <a:xfrm>
            <a:off x="990600" y="4635876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0.6-1.0 A @24V</a:t>
            </a:r>
          </a:p>
        </p:txBody>
      </p:sp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70039A14-B36D-4B8F-93B9-4948BE6058B4}"/>
              </a:ext>
            </a:extLst>
          </p:cNvPr>
          <p:cNvSpPr txBox="1"/>
          <p:nvPr/>
        </p:nvSpPr>
        <p:spPr>
          <a:xfrm>
            <a:off x="5029200" y="2348408"/>
            <a:ext cx="5867400" cy="331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Voltage = 24V	 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Current = 0.6-1.0A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Power = 24x1 = 24W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Energy = Power * Time</a:t>
            </a:r>
          </a:p>
        </p:txBody>
      </p:sp>
    </p:spTree>
    <p:extLst>
      <p:ext uri="{BB962C8B-B14F-4D97-AF65-F5344CB8AC3E}">
        <p14:creationId xmlns:p14="http://schemas.microsoft.com/office/powerpoint/2010/main" val="19882261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60E15-E615-48A2-BA14-79E5C9C4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2.2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Signal –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PWM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รับและส่งสัญญาณดิจิทัล</a:t>
            </a:r>
            <a:endParaRPr lang="th-TH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45AECCC7-BC51-404B-A06B-06FD83E53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514600"/>
            <a:ext cx="2925892" cy="28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HC-SR04 Ultrasonic Sensor">
            <a:extLst>
              <a:ext uri="{FF2B5EF4-FFF2-40B4-BE49-F238E27FC236}">
                <a16:creationId xmlns:a16="http://schemas.microsoft.com/office/drawing/2014/main" id="{ADA0FBC4-9550-4547-8695-D815410A1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286000"/>
            <a:ext cx="4876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65716-EA1A-44A7-BEC1-AF7C33C8D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398262"/>
            <a:ext cx="4419600" cy="121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Servo Motor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ใช้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Input 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กำหนดตำแหน่งของมอเตอร์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C09E92-8413-4E1D-B274-5086864CEF0F}"/>
              </a:ext>
            </a:extLst>
          </p:cNvPr>
          <p:cNvSpPr txBox="1">
            <a:spLocks/>
          </p:cNvSpPr>
          <p:nvPr/>
        </p:nvSpPr>
        <p:spPr>
          <a:xfrm>
            <a:off x="6172200" y="5398262"/>
            <a:ext cx="4419600" cy="1219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Wingdings 2"/>
              <a:buNone/>
            </a:pP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Ultrasonic Proximity Sensor </a:t>
            </a:r>
            <a:b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ส่งค่าระยะที่วัดได้ออกมาเป็น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5588916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/>
              <a:t>Servo Motor Control</a:t>
            </a:r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62200"/>
            <a:ext cx="4876800" cy="385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966AFD57-87AC-4246-9C50-8EC8D6E3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743200"/>
            <a:ext cx="2925892" cy="282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9162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th-TH" dirty="0"/>
              <a:t>Ultrasonic Proximity Signal</a:t>
            </a:r>
          </a:p>
        </p:txBody>
      </p:sp>
      <p:pic>
        <p:nvPicPr>
          <p:cNvPr id="5122" name="Picture 2" descr="SRF05 Technical Documentation">
            <a:extLst>
              <a:ext uri="{FF2B5EF4-FFF2-40B4-BE49-F238E27FC236}">
                <a16:creationId xmlns:a16="http://schemas.microsoft.com/office/drawing/2014/main" id="{C7737BB0-8C7C-4CCB-8A7B-26DFF20A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0" y="2209800"/>
            <a:ext cx="66675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hinese electronics products tested (80 tests): HC-SR04 ultrasonic module  tested">
            <a:extLst>
              <a:ext uri="{FF2B5EF4-FFF2-40B4-BE49-F238E27FC236}">
                <a16:creationId xmlns:a16="http://schemas.microsoft.com/office/drawing/2014/main" id="{983EA7AB-F06F-4DA4-AF83-FF17331F8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95600"/>
            <a:ext cx="4354286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02426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60E15-E615-48A2-BA14-79E5C9C4D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</a:pP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2.3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Digitize –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แปลงค่าสัญญาณ อนาล็อก กับ ดิจิทัล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F065716-EA1A-44A7-BEC1-AF7C33C8D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0483" y="5486400"/>
            <a:ext cx="4419600" cy="1219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ตัวอย่างการแปลงสัญญาณอนา</a:t>
            </a:r>
            <a:r>
              <a:rPr lang="th-TH" sz="32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ล๊</a:t>
            </a:r>
            <a:r>
              <a:rPr lang="th-TH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อกเป็นดิจิทัลโดยใช้ </a:t>
            </a:r>
            <a:r>
              <a:rPr lang="en-US" sz="32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PWM </a:t>
            </a:r>
            <a:endParaRPr lang="th-TH" sz="32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6FDA122-F551-4AB9-8275-159A09E09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19400" y="2114893"/>
            <a:ext cx="6009367" cy="312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2569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32D252-D2C6-4B67-87F9-7E6C55F97723}"/>
              </a:ext>
            </a:extLst>
          </p:cNvPr>
          <p:cNvSpPr txBox="1"/>
          <p:nvPr/>
        </p:nvSpPr>
        <p:spPr>
          <a:xfrm>
            <a:off x="2662518" y="6051176"/>
            <a:ext cx="71090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  <a:hlinkClick r:id="rId2"/>
              </a:rPr>
              <a:t>https://demonstrations.wolfram.com/PulseWidthModulationPrinciple</a:t>
            </a: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8F765D6B-190D-4EA6-ABCA-7C02B449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521" y="1828800"/>
            <a:ext cx="4470958" cy="41343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47C7CA-3420-45C0-8809-A9CB04140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49155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the 2N3904 control the valve?</a:t>
            </a:r>
            <a:endParaRPr lang="th-TH" dirty="0"/>
          </a:p>
        </p:txBody>
      </p:sp>
      <p:pic>
        <p:nvPicPr>
          <p:cNvPr id="3" name="Picture 2" descr="C:\Users\arnan\Documents\courses\Micro Lab\illustrations\NPN 390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39"/>
          <a:stretch/>
        </p:blipFill>
        <p:spPr bwMode="auto">
          <a:xfrm>
            <a:off x="5410200" y="3671863"/>
            <a:ext cx="1781133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www.irrigationdirect.com/media/catalog/category/dfv075-irrigation-valve-side-view-df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600" y="2119963"/>
            <a:ext cx="2552700" cy="26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976904" y="4965128"/>
            <a:ext cx="2514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Irrigation Control Valve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0.6-1.0 A @24V</a:t>
            </a:r>
          </a:p>
          <a:p>
            <a:pPr algn="ctr"/>
            <a:r>
              <a:rPr lang="en-US" dirty="0"/>
              <a:t>Or 14-24W</a:t>
            </a:r>
            <a:endParaRPr lang="th-TH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0943FA6-AB6C-4E9C-BEC2-8318C80CDA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566962"/>
            <a:ext cx="3435518" cy="265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93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2971800"/>
            <a:ext cx="10244617" cy="32956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answer is in the datasheet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39150" y="1143000"/>
            <a:ext cx="375285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15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2600" y="1066800"/>
            <a:ext cx="8610600" cy="27699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90800" y="4038600"/>
            <a:ext cx="714650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Control 24V? -&gt; Yes</a:t>
            </a:r>
          </a:p>
          <a:p>
            <a:pPr marL="342900" indent="-342900">
              <a:buAutoNum type="arabicPeriod"/>
            </a:pPr>
            <a:r>
              <a:rPr lang="en-US" sz="3200" dirty="0"/>
              <a:t>Can supply enough current? -&gt; No.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24V, the maximum current is 625/24 = 26 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Notice that 26 mA is a lot less than 200 mA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 mA can be achieved only at 625/200 = 3.125 V</a:t>
            </a:r>
            <a:endParaRPr lang="th-TH" dirty="0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CD373502-670B-4609-97AE-FDB643B2A511}"/>
              </a:ext>
            </a:extLst>
          </p:cNvPr>
          <p:cNvSpPr/>
          <p:nvPr/>
        </p:nvSpPr>
        <p:spPr>
          <a:xfrm>
            <a:off x="1828800" y="1981200"/>
            <a:ext cx="8458200" cy="3048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296FA9CF-0803-45FD-B5CB-FE36C6E34256}"/>
              </a:ext>
            </a:extLst>
          </p:cNvPr>
          <p:cNvSpPr/>
          <p:nvPr/>
        </p:nvSpPr>
        <p:spPr>
          <a:xfrm>
            <a:off x="1828800" y="2527997"/>
            <a:ext cx="8458200" cy="3048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1637E1BD-ABF3-4D7B-B608-23FAF2A1AECE}"/>
              </a:ext>
            </a:extLst>
          </p:cNvPr>
          <p:cNvSpPr/>
          <p:nvPr/>
        </p:nvSpPr>
        <p:spPr>
          <a:xfrm>
            <a:off x="1828800" y="2812015"/>
            <a:ext cx="8458200" cy="3048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69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685800"/>
            <a:ext cx="11074400" cy="1143000"/>
          </a:xfrm>
        </p:spPr>
        <p:txBody>
          <a:bodyPr/>
          <a:lstStyle/>
          <a:p>
            <a:r>
              <a:rPr lang="en-US" dirty="0"/>
              <a:t>How about this one? 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28800"/>
            <a:ext cx="5248275" cy="4607264"/>
          </a:xfrm>
          <a:prstGeom prst="rect">
            <a:avLst/>
          </a:prstGeom>
        </p:spPr>
      </p:pic>
      <p:pic>
        <p:nvPicPr>
          <p:cNvPr id="3074" name="Picture 2" descr="http://www.es.co.th/Picture/TO-1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384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089560" y="5388135"/>
            <a:ext cx="1688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KTD882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50534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71600"/>
            <a:ext cx="5248275" cy="46072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3600" y="2362200"/>
            <a:ext cx="5486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Control 24V? -&gt; Yes</a:t>
            </a:r>
          </a:p>
          <a:p>
            <a:pPr marL="342900" indent="-342900">
              <a:buAutoNum type="arabicPeriod"/>
            </a:pPr>
            <a:r>
              <a:rPr lang="en-US" sz="3200" dirty="0"/>
              <a:t>Can supply enough current? -&gt; No.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24V, the maximum current is 10/24 = 0.416 A</a:t>
            </a:r>
          </a:p>
        </p:txBody>
      </p:sp>
      <p:sp>
        <p:nvSpPr>
          <p:cNvPr id="5" name="สี่เหลี่ยมผืนผ้า 4">
            <a:extLst>
              <a:ext uri="{FF2B5EF4-FFF2-40B4-BE49-F238E27FC236}">
                <a16:creationId xmlns:a16="http://schemas.microsoft.com/office/drawing/2014/main" id="{195D55D1-9B1B-4724-87B7-5B04D35682F4}"/>
              </a:ext>
            </a:extLst>
          </p:cNvPr>
          <p:cNvSpPr/>
          <p:nvPr/>
        </p:nvSpPr>
        <p:spPr>
          <a:xfrm>
            <a:off x="251691" y="2438400"/>
            <a:ext cx="5377584" cy="381000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สี่เหลี่ยมผืนผ้า 5">
            <a:extLst>
              <a:ext uri="{FF2B5EF4-FFF2-40B4-BE49-F238E27FC236}">
                <a16:creationId xmlns:a16="http://schemas.microsoft.com/office/drawing/2014/main" id="{80E031AE-2930-42A4-8097-986DF2F62A6F}"/>
              </a:ext>
            </a:extLst>
          </p:cNvPr>
          <p:cNvSpPr/>
          <p:nvPr/>
        </p:nvSpPr>
        <p:spPr>
          <a:xfrm>
            <a:off x="251691" y="3124200"/>
            <a:ext cx="5377584" cy="782468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สี่เหลี่ยมผืนผ้า 6">
            <a:extLst>
              <a:ext uri="{FF2B5EF4-FFF2-40B4-BE49-F238E27FC236}">
                <a16:creationId xmlns:a16="http://schemas.microsoft.com/office/drawing/2014/main" id="{EB09406E-9C3F-4FFD-B183-436402A7150D}"/>
              </a:ext>
            </a:extLst>
          </p:cNvPr>
          <p:cNvSpPr/>
          <p:nvPr/>
        </p:nvSpPr>
        <p:spPr>
          <a:xfrm>
            <a:off x="251691" y="4160298"/>
            <a:ext cx="5377584" cy="782468"/>
          </a:xfrm>
          <a:prstGeom prst="rect">
            <a:avLst/>
          </a:prstGeom>
          <a:solidFill>
            <a:srgbClr val="FF0000">
              <a:alpha val="2509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D466FAFD-CB97-4CBF-A297-9EE476866DE4}"/>
              </a:ext>
            </a:extLst>
          </p:cNvPr>
          <p:cNvSpPr txBox="1"/>
          <p:nvPr/>
        </p:nvSpPr>
        <p:spPr>
          <a:xfrm>
            <a:off x="6181725" y="5867400"/>
            <a:ext cx="4333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 = Atmosphere Temperature </a:t>
            </a:r>
          </a:p>
          <a:p>
            <a:r>
              <a:rPr lang="en-US" dirty="0"/>
              <a:t>Tc = Case Temperature</a:t>
            </a:r>
          </a:p>
        </p:txBody>
      </p:sp>
    </p:spTree>
    <p:extLst>
      <p:ext uri="{BB962C8B-B14F-4D97-AF65-F5344CB8AC3E}">
        <p14:creationId xmlns:p14="http://schemas.microsoft.com/office/powerpoint/2010/main" val="4204380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www.es.co.th/Picture/TO-220-3-S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2200" y="838200"/>
            <a:ext cx="29718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one? ST-13005</a:t>
            </a:r>
            <a:endParaRPr lang="th-TH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19400"/>
            <a:ext cx="901065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6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5D3D2AA3-955D-45BE-A43D-B376A0EB8F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17500"/>
          <a:stretch/>
        </p:blipFill>
        <p:spPr bwMode="auto">
          <a:xfrm>
            <a:off x="304800" y="0"/>
            <a:ext cx="5257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B53B1D-DD83-4DD4-AAB3-EF9097C2C0BD}"/>
              </a:ext>
            </a:extLst>
          </p:cNvPr>
          <p:cNvSpPr txBox="1"/>
          <p:nvPr/>
        </p:nvSpPr>
        <p:spPr>
          <a:xfrm>
            <a:off x="1981200" y="64008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 </a:t>
            </a:r>
            <a:r>
              <a:rPr lang="en-US" dirty="0" err="1"/>
              <a:t>iFixit</a:t>
            </a:r>
            <a:endParaRPr lang="th-TH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4C818F8-4E0D-4F85-8FA7-D37ED6D8963F}"/>
              </a:ext>
            </a:extLst>
          </p:cNvPr>
          <p:cNvSpPr/>
          <p:nvPr/>
        </p:nvSpPr>
        <p:spPr>
          <a:xfrm>
            <a:off x="1066800" y="3200400"/>
            <a:ext cx="1905000" cy="609600"/>
          </a:xfrm>
          <a:prstGeom prst="ellipse">
            <a:avLst/>
          </a:prstGeom>
          <a:noFill/>
          <a:ln w="28575"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09BE3E-6982-4BFB-988C-0860CA2451A9}"/>
              </a:ext>
            </a:extLst>
          </p:cNvPr>
          <p:cNvSpPr txBox="1"/>
          <p:nvPr/>
        </p:nvSpPr>
        <p:spPr>
          <a:xfrm>
            <a:off x="5774877" y="1502073"/>
            <a:ext cx="6086923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S20 ultra Battery Capacity</a:t>
            </a:r>
          </a:p>
          <a:p>
            <a:r>
              <a:rPr lang="en-US" sz="2400" dirty="0"/>
              <a:t>5000 </a:t>
            </a:r>
            <a:r>
              <a:rPr lang="en-US" sz="2400" dirty="0" err="1"/>
              <a:t>mAh</a:t>
            </a:r>
            <a:r>
              <a:rPr lang="en-US" sz="2400" dirty="0"/>
              <a:t> x 3.86V = 19.30 </a:t>
            </a:r>
            <a:r>
              <a:rPr lang="en-US" sz="2400" dirty="0" err="1"/>
              <a:t>Wh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Phone supports 45W charging.</a:t>
            </a:r>
          </a:p>
          <a:p>
            <a:r>
              <a:rPr lang="en-US" sz="2400" dirty="0"/>
              <a:t>In theory it can charge from 0% to 100% in </a:t>
            </a:r>
          </a:p>
          <a:p>
            <a:endParaRPr lang="en-US" sz="2400" dirty="0"/>
          </a:p>
          <a:p>
            <a:r>
              <a:rPr lang="en-US" sz="2400" dirty="0"/>
              <a:t>19.30/45 = 0.43 </a:t>
            </a:r>
            <a:r>
              <a:rPr lang="en-US" sz="2400" dirty="0" err="1"/>
              <a:t>hrs</a:t>
            </a:r>
            <a:r>
              <a:rPr lang="en-US" sz="2400" dirty="0"/>
              <a:t> (25.8 min)</a:t>
            </a:r>
          </a:p>
          <a:p>
            <a:endParaRPr lang="en-US" sz="2400" dirty="0"/>
          </a:p>
          <a:p>
            <a:r>
              <a:rPr lang="en-US" sz="2400" dirty="0"/>
              <a:t>BUT wait …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th-TH" sz="2400" dirty="0"/>
          </a:p>
        </p:txBody>
      </p:sp>
    </p:spTree>
    <p:extLst>
      <p:ext uri="{BB962C8B-B14F-4D97-AF65-F5344CB8AC3E}">
        <p14:creationId xmlns:p14="http://schemas.microsoft.com/office/powerpoint/2010/main" val="8487312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200"/>
            <a:ext cx="9010650" cy="34575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62200" y="4448175"/>
            <a:ext cx="728411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/>
              <a:t>Control 24V? -&gt; Yes</a:t>
            </a:r>
          </a:p>
          <a:p>
            <a:pPr marL="342900" indent="-342900">
              <a:buAutoNum type="arabicPeriod"/>
            </a:pPr>
            <a:r>
              <a:rPr lang="en-US" sz="3200" dirty="0"/>
              <a:t>Can supply enough current? -&gt; Yes. 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24V, the maximum current is 75/24 = 3.125 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75W can be achieved only when Tc (case) is 25C.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253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Higher loads</a:t>
            </a:r>
            <a:endParaRPr lang="th-TH" dirty="0"/>
          </a:p>
        </p:txBody>
      </p:sp>
      <p:pic>
        <p:nvPicPr>
          <p:cNvPr id="1026" name="Picture 2" descr="Product Image: a2212s-2700kv-outrunner-brushless-motor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9000" y="2842164"/>
            <a:ext cx="3429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46728" y="5181600"/>
            <a:ext cx="21852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Drone Motor</a:t>
            </a:r>
          </a:p>
          <a:p>
            <a:pPr algn="ctr"/>
            <a:r>
              <a:rPr lang="en-US" sz="2800" dirty="0"/>
              <a:t>14-25A</a:t>
            </a:r>
            <a:endParaRPr lang="th-TH" sz="2800" dirty="0"/>
          </a:p>
        </p:txBody>
      </p:sp>
      <p:pic>
        <p:nvPicPr>
          <p:cNvPr id="1028" name="Picture 4" descr="http://g04.a.alicdn.com/kf/HTB1koZjHVXXXXX8XVXXq6xXFXXXm/Original-Walkera-QR-Y100-FPV-Wifi-Aircraft-UFO-RC-Quadcopter-Drone-with-camera-Devo-4-Transmit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157051"/>
            <a:ext cx="6321669" cy="3685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3896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Motor Driver Modules</a:t>
            </a:r>
            <a:br>
              <a:rPr lang="en-US" dirty="0"/>
            </a:br>
            <a:r>
              <a:rPr lang="en-US" sz="2700" dirty="0"/>
              <a:t>Complex and more expensive but easy to use.</a:t>
            </a:r>
            <a:endParaRPr lang="th-TH" dirty="0"/>
          </a:p>
        </p:txBody>
      </p:sp>
      <p:pic>
        <p:nvPicPr>
          <p:cNvPr id="9218" name="Picture 2" descr="http://tekntools.com/wp-content/uploads/2015/01/L298StepperController__79861.1411263026.1280.12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0"/>
            <a:ext cx="32766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img.dxcdn.com/productimages/sku_418842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38400"/>
            <a:ext cx="3537438" cy="35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กล่องข้อความ 2">
            <a:extLst>
              <a:ext uri="{FF2B5EF4-FFF2-40B4-BE49-F238E27FC236}">
                <a16:creationId xmlns:a16="http://schemas.microsoft.com/office/drawing/2014/main" id="{39DC3DFA-F598-450E-86FA-763C15D77FCB}"/>
              </a:ext>
            </a:extLst>
          </p:cNvPr>
          <p:cNvSpPr txBox="1"/>
          <p:nvPr/>
        </p:nvSpPr>
        <p:spPr>
          <a:xfrm>
            <a:off x="1339362" y="5975838"/>
            <a:ext cx="3918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capacity 20-40 Amps typical</a:t>
            </a:r>
          </a:p>
        </p:txBody>
      </p:sp>
    </p:spTree>
    <p:extLst>
      <p:ext uri="{BB962C8B-B14F-4D97-AF65-F5344CB8AC3E}">
        <p14:creationId xmlns:p14="http://schemas.microsoft.com/office/powerpoint/2010/main" val="195735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Relays</a:t>
            </a:r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981200"/>
            <a:ext cx="320040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33600"/>
            <a:ext cx="4482704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70570" y="5334000"/>
            <a:ext cx="78021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Usually have higher current ratings for its price. </a:t>
            </a:r>
          </a:p>
          <a:p>
            <a:pPr algn="ctr"/>
            <a:r>
              <a:rPr lang="en-US" sz="2800" dirty="0"/>
              <a:t>15-50 Amps @5V typical for less than 100 THB</a:t>
            </a:r>
            <a:endParaRPr lang="th-TH" sz="28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4" name="Picture 4" descr="Relay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5" b="7623"/>
          <a:stretch/>
        </p:blipFill>
        <p:spPr bwMode="auto">
          <a:xfrm>
            <a:off x="1201737" y="2285999"/>
            <a:ext cx="4932363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5" name="Rectangle 5"/>
          <p:cNvSpPr>
            <a:spLocks noGrp="1" noChangeArrowheads="1"/>
          </p:cNvSpPr>
          <p:nvPr>
            <p:ph type="title"/>
          </p:nvPr>
        </p:nvSpPr>
        <p:spPr>
          <a:xfrm>
            <a:off x="1981200" y="533400"/>
            <a:ext cx="83058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Relay “Poles” and “Throws”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86600" y="2514600"/>
            <a:ext cx="42049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Poles   = How many circuits are there?</a:t>
            </a:r>
          </a:p>
          <a:p>
            <a:r>
              <a:rPr lang="en-US" dirty="0"/>
              <a:t>Throws = Either NC or NO </a:t>
            </a:r>
            <a:br>
              <a:rPr lang="en-US" dirty="0"/>
            </a:br>
            <a:r>
              <a:rPr lang="en-US" dirty="0"/>
              <a:t>                or both NC/NO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76400" y="1929825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SPST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95800" y="1929824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DPST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8800" y="5992741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SPDT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5992740"/>
            <a:ext cx="1023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DPDT</a:t>
            </a:r>
            <a:endParaRPr lang="en-US" sz="3200" dirty="0">
              <a:solidFill>
                <a:srgbClr val="0070C0"/>
              </a:solidFill>
            </a:endParaRPr>
          </a:p>
        </p:txBody>
      </p:sp>
      <p:sp>
        <p:nvSpPr>
          <p:cNvPr id="4" name="กล่องข้อความ 3">
            <a:extLst>
              <a:ext uri="{FF2B5EF4-FFF2-40B4-BE49-F238E27FC236}">
                <a16:creationId xmlns:a16="http://schemas.microsoft.com/office/drawing/2014/main" id="{454FF668-5D14-41FE-8EB4-CDF0E9CA2CC1}"/>
              </a:ext>
            </a:extLst>
          </p:cNvPr>
          <p:cNvSpPr txBox="1"/>
          <p:nvPr/>
        </p:nvSpPr>
        <p:spPr>
          <a:xfrm>
            <a:off x="8153400" y="5029200"/>
            <a:ext cx="2717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  <a:p>
            <a:r>
              <a:rPr lang="en-US" dirty="0"/>
              <a:t>  NC = Normally Closed</a:t>
            </a:r>
          </a:p>
          <a:p>
            <a:r>
              <a:rPr lang="en-US" dirty="0"/>
              <a:t>  NO = Normally Opened</a:t>
            </a:r>
          </a:p>
        </p:txBody>
      </p:sp>
    </p:spTree>
    <p:extLst>
      <p:ext uri="{BB962C8B-B14F-4D97-AF65-F5344CB8AC3E}">
        <p14:creationId xmlns:p14="http://schemas.microsoft.com/office/powerpoint/2010/main" val="3077720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Driving load with a relay</a:t>
            </a:r>
          </a:p>
        </p:txBody>
      </p:sp>
      <p:pic>
        <p:nvPicPr>
          <p:cNvPr id="31746" name="Picture 2" descr="C:\Users\arnan\Documents\courses\Micro Lab\illustrations\relay dri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590800"/>
            <a:ext cx="5562600" cy="30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0315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F913F10D-781A-4893-8DA5-19B303DB0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A7DDA667-D273-4837-90E8-4D5242E9C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838200"/>
            <a:ext cx="96202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842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A1CEC02C-BD48-42C4-8CA6-AE1DA4AE5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CB0B940-BC6A-40BE-B8EF-25D8B57BB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94DFE49C-884A-4460-BF69-272766596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1023937"/>
            <a:ext cx="902017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37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31C9B1D1-BACC-4378-95AC-ACFD6A716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10DE1A62-CAA3-40F0-B4EE-60CD3F387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1A337303-F0C9-493F-92A4-B223E7CB6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838200"/>
            <a:ext cx="9055958" cy="575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47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1" descr="D:\desktop\hardwareDesign\motor\pic\hb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286001"/>
            <a:ext cx="4419600" cy="3660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H-Bridge: A bi-directional driver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09BE3E-6982-4BFB-988C-0860CA2451A9}"/>
              </a:ext>
            </a:extLst>
          </p:cNvPr>
          <p:cNvSpPr txBox="1"/>
          <p:nvPr/>
        </p:nvSpPr>
        <p:spPr>
          <a:xfrm>
            <a:off x="6172200" y="969037"/>
            <a:ext cx="468269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You also need the following:</a:t>
            </a:r>
          </a:p>
          <a:p>
            <a:endParaRPr lang="en-US" sz="2800" dirty="0"/>
          </a:p>
          <a:p>
            <a:r>
              <a:rPr lang="en-US" sz="2800" dirty="0"/>
              <a:t>Charger that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Supports PD 3.0, PPS 2.0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Supports 10V/4.5A </a:t>
            </a:r>
          </a:p>
          <a:p>
            <a:pPr marL="342900" indent="-342900">
              <a:buFontTx/>
              <a:buChar char="-"/>
            </a:pPr>
            <a:r>
              <a:rPr lang="en-US" sz="2800" dirty="0"/>
              <a:t>E-marked USB-C Cable</a:t>
            </a:r>
            <a:endParaRPr lang="en-US" sz="2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546678D7-9E33-4D17-AAB6-AAF69F019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5054600" cy="309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559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2" descr="D:\desktop\hardwareDesign\motor\pic\hb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8801"/>
            <a:ext cx="3124200" cy="258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3" descr="D:\desktop\hardwareDesign\motor\pic\hb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8801"/>
            <a:ext cx="3200400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4"/>
          <p:cNvSpPr>
            <a:spLocks noGrp="1" noChangeArrowheads="1"/>
          </p:cNvSpPr>
          <p:nvPr>
            <p:ph type="title"/>
          </p:nvPr>
        </p:nvSpPr>
        <p:spPr>
          <a:xfrm>
            <a:off x="2057400" y="452887"/>
            <a:ext cx="8305800" cy="1143000"/>
          </a:xfrm>
        </p:spPr>
        <p:txBody>
          <a:bodyPr/>
          <a:lstStyle/>
          <a:p>
            <a:r>
              <a:rPr lang="en-US" dirty="0"/>
              <a:t>Relay H-Bridge</a:t>
            </a:r>
          </a:p>
        </p:txBody>
      </p:sp>
      <p:pic>
        <p:nvPicPr>
          <p:cNvPr id="6149" name="Picture 7" descr="D:\desktop\hardwareDesign\motor\pic\H_relay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752601"/>
            <a:ext cx="7467600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8" descr="D:\desktop\hardwareDesign\motor\pic\H_relay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267200"/>
            <a:ext cx="75438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2209800" y="1600200"/>
            <a:ext cx="76200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52" name="Rectangle 8"/>
          <p:cNvSpPr>
            <a:spLocks noChangeArrowheads="1"/>
          </p:cNvSpPr>
          <p:nvPr/>
        </p:nvSpPr>
        <p:spPr bwMode="auto">
          <a:xfrm>
            <a:off x="2209800" y="4038600"/>
            <a:ext cx="7620000" cy="2286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457200"/>
            <a:ext cx="8305800" cy="1143000"/>
          </a:xfrm>
        </p:spPr>
        <p:txBody>
          <a:bodyPr/>
          <a:lstStyle/>
          <a:p>
            <a:r>
              <a:rPr lang="en-US" dirty="0"/>
              <a:t>Transistor H-Bridge</a:t>
            </a:r>
          </a:p>
        </p:txBody>
      </p:sp>
      <p:pic>
        <p:nvPicPr>
          <p:cNvPr id="12293" name="Picture 2" descr="C:\Documents and Settings\tak\Desktop\motor\Knowledge page  การควบคุมทิศทางการหมุนของ DC Motor (ตอนที่ 3)_files\tr_h0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752600"/>
            <a:ext cx="6324600" cy="391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3" descr="C:\Documents and Settings\tak\Desktop\motor\Knowledge page  การควบคุมทิศทางการหมุนของ DC Motor (ตอนที่ 3)_files\tr_h0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57201"/>
            <a:ext cx="4800600" cy="264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Picture 4" descr="C:\Documents and Settings\tak\Desktop\motor\Knowledge page  การควบคุมทิศทางการหมุนของ DC Motor (ตอนที่ 3)_files\tr_h0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29001"/>
            <a:ext cx="5418138" cy="298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362200"/>
            <a:ext cx="8229600" cy="3322320"/>
          </a:xfrm>
        </p:spPr>
        <p:txBody>
          <a:bodyPr/>
          <a:lstStyle/>
          <a:p>
            <a:r>
              <a:rPr lang="en-US" dirty="0"/>
              <a:t>There are many ways to drive output devices </a:t>
            </a:r>
          </a:p>
          <a:p>
            <a:r>
              <a:rPr lang="en-US" dirty="0"/>
              <a:t>Transistors are good for low power applications</a:t>
            </a:r>
          </a:p>
          <a:p>
            <a:r>
              <a:rPr lang="en-US" dirty="0"/>
              <a:t>Relays are suitable for AC power applications or when low loss and high current is needed</a:t>
            </a:r>
          </a:p>
          <a:p>
            <a:r>
              <a:rPr lang="en-US" dirty="0"/>
              <a:t>H-bridge is for bi-directional applications</a:t>
            </a:r>
          </a:p>
          <a:p>
            <a:r>
              <a:rPr lang="en-US" dirty="0"/>
              <a:t>Choose the right tool for the job!</a:t>
            </a:r>
          </a:p>
        </p:txBody>
      </p:sp>
    </p:spTree>
    <p:extLst>
      <p:ext uri="{BB962C8B-B14F-4D97-AF65-F5344CB8AC3E}">
        <p14:creationId xmlns:p14="http://schemas.microsoft.com/office/powerpoint/2010/main" val="2800288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F21B2-E444-40B5-8085-F5CA96E3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1. </a:t>
            </a:r>
            <a:r>
              <a:rPr lang="th-TH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หลักการของ </a:t>
            </a:r>
            <a:r>
              <a:rPr lang="en-US" sz="6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ADC</a:t>
            </a:r>
            <a:endParaRPr lang="th-TH" sz="6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4376B1D-1F2D-46FD-8D16-41760177E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9333996" cy="29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575F8C-134A-40A0-BFBB-F7ABC956EA11}"/>
              </a:ext>
            </a:extLst>
          </p:cNvPr>
          <p:cNvSpPr txBox="1"/>
          <p:nvPr/>
        </p:nvSpPr>
        <p:spPr>
          <a:xfrm>
            <a:off x="838200" y="4191000"/>
            <a:ext cx="35510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สัญญาณ</a:t>
            </a:r>
          </a:p>
          <a:p>
            <a:r>
              <a:rPr lang="en-US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Analog (Voltage)</a:t>
            </a:r>
            <a:endParaRPr lang="th-TH" sz="5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825A16-BB1E-410D-960F-B87AFD63CB7A}"/>
              </a:ext>
            </a:extLst>
          </p:cNvPr>
          <p:cNvSpPr txBox="1"/>
          <p:nvPr/>
        </p:nvSpPr>
        <p:spPr>
          <a:xfrm>
            <a:off x="8594503" y="4399626"/>
            <a:ext cx="2079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 </a:t>
            </a:r>
            <a:r>
              <a:rPr lang="en-US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Digital</a:t>
            </a:r>
            <a:endParaRPr lang="th-TH" sz="54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253184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99775A3-5E80-4DFE-983D-FF85EB4B2B9A}"/>
              </a:ext>
            </a:extLst>
          </p:cNvPr>
          <p:cNvGrpSpPr/>
          <p:nvPr/>
        </p:nvGrpSpPr>
        <p:grpSpPr>
          <a:xfrm>
            <a:off x="3449462" y="1994203"/>
            <a:ext cx="5682802" cy="3579920"/>
            <a:chOff x="3428654" y="1601680"/>
            <a:chExt cx="5682802" cy="3579920"/>
          </a:xfrm>
        </p:grpSpPr>
        <p:pic>
          <p:nvPicPr>
            <p:cNvPr id="8" name="Picture 4" descr="ผลการค้นหารูปภาพสำหรับ square wave">
              <a:extLst>
                <a:ext uri="{FF2B5EF4-FFF2-40B4-BE49-F238E27FC236}">
                  <a16:creationId xmlns:a16="http://schemas.microsoft.com/office/drawing/2014/main" id="{331DD609-4039-493E-A31A-BBE61E3779E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6" t="11357"/>
            <a:stretch/>
          </p:blipFill>
          <p:spPr bwMode="auto">
            <a:xfrm>
              <a:off x="3886200" y="1601680"/>
              <a:ext cx="5225256" cy="3579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7D86D-68AB-4004-98EC-1A8563CB3B91}"/>
                </a:ext>
              </a:extLst>
            </p:cNvPr>
            <p:cNvSpPr txBox="1"/>
            <p:nvPr/>
          </p:nvSpPr>
          <p:spPr>
            <a:xfrm>
              <a:off x="3433093" y="2209800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5V</a:t>
              </a:r>
              <a:endParaRPr lang="th-TH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06C21F-3AE5-40C9-A7E2-CEAAD4B1741C}"/>
                </a:ext>
              </a:extLst>
            </p:cNvPr>
            <p:cNvSpPr txBox="1"/>
            <p:nvPr/>
          </p:nvSpPr>
          <p:spPr>
            <a:xfrm>
              <a:off x="3428654" y="3511034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0V</a:t>
              </a:r>
              <a:endParaRPr lang="th-TH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D7F552-ED13-41E4-B35C-F56F9F21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29313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1.1 Sampling Rate Case Study: </a:t>
            </a:r>
            <a:br>
              <a:rPr lang="en-US" dirty="0"/>
            </a:br>
            <a:r>
              <a:rPr lang="en-US" dirty="0"/>
              <a:t>Speed Clicker Game</a:t>
            </a:r>
            <a:br>
              <a:rPr lang="en-US" dirty="0"/>
            </a:br>
            <a:r>
              <a:rPr lang="en-US" sz="2200" dirty="0"/>
              <a:t>Player tries to press a button as many times as possible within a given time.1.1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61F40-2F5D-4A3A-8C91-F98B1FA44509}"/>
              </a:ext>
            </a:extLst>
          </p:cNvPr>
          <p:cNvSpPr txBox="1"/>
          <p:nvPr/>
        </p:nvSpPr>
        <p:spPr>
          <a:xfrm>
            <a:off x="2819400" y="5181600"/>
            <a:ext cx="6942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minimum sampling rate in order to catch all the clicks?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7D9ED-6BAC-4493-875F-6A826C8EADAF}"/>
              </a:ext>
            </a:extLst>
          </p:cNvPr>
          <p:cNvSpPr txBox="1"/>
          <p:nvPr/>
        </p:nvSpPr>
        <p:spPr>
          <a:xfrm>
            <a:off x="3420187" y="5550932"/>
            <a:ext cx="4330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Pulse period = 0.2 sec  -&gt; Freq = 1/0.2 = 5 Hz</a:t>
            </a:r>
          </a:p>
        </p:txBody>
      </p:sp>
    </p:spTree>
    <p:extLst>
      <p:ext uri="{BB962C8B-B14F-4D97-AF65-F5344CB8AC3E}">
        <p14:creationId xmlns:p14="http://schemas.microsoft.com/office/powerpoint/2010/main" val="39731537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61DF273D-2387-4F35-A65C-771B3582C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Nyquist Frequency</a:t>
            </a:r>
          </a:p>
        </p:txBody>
      </p:sp>
      <p:sp>
        <p:nvSpPr>
          <p:cNvPr id="3" name="ตัวแทนเนื้อหา 2">
            <a:extLst>
              <a:ext uri="{FF2B5EF4-FFF2-40B4-BE49-F238E27FC236}">
                <a16:creationId xmlns:a16="http://schemas.microsoft.com/office/drawing/2014/main" id="{B0E3EC63-BB38-402A-811A-9682DE67C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1524000"/>
            <a:ext cx="8305800" cy="993775"/>
          </a:xfrm>
        </p:spPr>
        <p:txBody>
          <a:bodyPr/>
          <a:lstStyle/>
          <a:p>
            <a:r>
              <a:rPr lang="en-US" dirty="0"/>
              <a:t>Minimum sampling rate must be </a:t>
            </a:r>
            <a:r>
              <a:rPr lang="en-US" b="1" dirty="0"/>
              <a:t>2x the signal rate</a:t>
            </a:r>
            <a:r>
              <a:rPr lang="en-US" dirty="0"/>
              <a:t>.</a:t>
            </a:r>
          </a:p>
          <a:p>
            <a:r>
              <a:rPr lang="en-US" dirty="0"/>
              <a:t>Slower sampling rates can cause “aliasing”</a:t>
            </a:r>
          </a:p>
        </p:txBody>
      </p:sp>
      <p:pic>
        <p:nvPicPr>
          <p:cNvPr id="4" name="Picture 4" descr="ผลการค้นหารูปภาพสำหรับ square wave">
            <a:extLst>
              <a:ext uri="{FF2B5EF4-FFF2-40B4-BE49-F238E27FC236}">
                <a16:creationId xmlns:a16="http://schemas.microsoft.com/office/drawing/2014/main" id="{2C74C59E-CACF-43F5-B3EC-90E47A8D1C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1210"/>
          <a:stretch/>
        </p:blipFill>
        <p:spPr bwMode="auto">
          <a:xfrm>
            <a:off x="1143000" y="2743200"/>
            <a:ext cx="4420906" cy="301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ผลการค้นหารูปภาพสำหรับ square wave">
            <a:extLst>
              <a:ext uri="{FF2B5EF4-FFF2-40B4-BE49-F238E27FC236}">
                <a16:creationId xmlns:a16="http://schemas.microsoft.com/office/drawing/2014/main" id="{5914377E-C05F-4C51-9E2F-A948C9C51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0" t="11210"/>
          <a:stretch/>
        </p:blipFill>
        <p:spPr bwMode="auto">
          <a:xfrm>
            <a:off x="7086598" y="2743199"/>
            <a:ext cx="4420907" cy="301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วงรี 5">
            <a:extLst>
              <a:ext uri="{FF2B5EF4-FFF2-40B4-BE49-F238E27FC236}">
                <a16:creationId xmlns:a16="http://schemas.microsoft.com/office/drawing/2014/main" id="{EA9701B3-397A-40BF-8843-0128491B6F96}"/>
              </a:ext>
            </a:extLst>
          </p:cNvPr>
          <p:cNvSpPr/>
          <p:nvPr/>
        </p:nvSpPr>
        <p:spPr>
          <a:xfrm>
            <a:off x="16764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D1BF8F99-3C3A-41D7-8562-776A0A5F68A0}"/>
              </a:ext>
            </a:extLst>
          </p:cNvPr>
          <p:cNvSpPr/>
          <p:nvPr/>
        </p:nvSpPr>
        <p:spPr>
          <a:xfrm>
            <a:off x="24384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12D84148-660A-444E-8C2B-D9F61AF13F59}"/>
              </a:ext>
            </a:extLst>
          </p:cNvPr>
          <p:cNvSpPr/>
          <p:nvPr/>
        </p:nvSpPr>
        <p:spPr>
          <a:xfrm>
            <a:off x="32004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วงรี 8">
            <a:extLst>
              <a:ext uri="{FF2B5EF4-FFF2-40B4-BE49-F238E27FC236}">
                <a16:creationId xmlns:a16="http://schemas.microsoft.com/office/drawing/2014/main" id="{C9AB1B61-6441-45B0-AD3D-890E678C7218}"/>
              </a:ext>
            </a:extLst>
          </p:cNvPr>
          <p:cNvSpPr/>
          <p:nvPr/>
        </p:nvSpPr>
        <p:spPr>
          <a:xfrm>
            <a:off x="39624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81BFF659-381E-4D3C-A22D-433EF9D7675B}"/>
              </a:ext>
            </a:extLst>
          </p:cNvPr>
          <p:cNvSpPr/>
          <p:nvPr/>
        </p:nvSpPr>
        <p:spPr>
          <a:xfrm>
            <a:off x="47244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วงรี 27">
            <a:extLst>
              <a:ext uri="{FF2B5EF4-FFF2-40B4-BE49-F238E27FC236}">
                <a16:creationId xmlns:a16="http://schemas.microsoft.com/office/drawing/2014/main" id="{20EF9EA1-EC56-439C-AAFA-B3AA04D4FF7C}"/>
              </a:ext>
            </a:extLst>
          </p:cNvPr>
          <p:cNvSpPr/>
          <p:nvPr/>
        </p:nvSpPr>
        <p:spPr>
          <a:xfrm>
            <a:off x="76200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วงรี 28">
            <a:extLst>
              <a:ext uri="{FF2B5EF4-FFF2-40B4-BE49-F238E27FC236}">
                <a16:creationId xmlns:a16="http://schemas.microsoft.com/office/drawing/2014/main" id="{69C53AB7-F781-4F75-A448-AD8362FBA490}"/>
              </a:ext>
            </a:extLst>
          </p:cNvPr>
          <p:cNvSpPr/>
          <p:nvPr/>
        </p:nvSpPr>
        <p:spPr>
          <a:xfrm>
            <a:off x="83820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วงรี 29">
            <a:extLst>
              <a:ext uri="{FF2B5EF4-FFF2-40B4-BE49-F238E27FC236}">
                <a16:creationId xmlns:a16="http://schemas.microsoft.com/office/drawing/2014/main" id="{6E6D7A8F-EDDA-4439-AD44-1D2976507EB4}"/>
              </a:ext>
            </a:extLst>
          </p:cNvPr>
          <p:cNvSpPr/>
          <p:nvPr/>
        </p:nvSpPr>
        <p:spPr>
          <a:xfrm>
            <a:off x="91440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วงรี 30">
            <a:extLst>
              <a:ext uri="{FF2B5EF4-FFF2-40B4-BE49-F238E27FC236}">
                <a16:creationId xmlns:a16="http://schemas.microsoft.com/office/drawing/2014/main" id="{936329E9-ABCA-4BAD-BC6E-4FB0F2773C17}"/>
              </a:ext>
            </a:extLst>
          </p:cNvPr>
          <p:cNvSpPr/>
          <p:nvPr/>
        </p:nvSpPr>
        <p:spPr>
          <a:xfrm>
            <a:off x="99060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2DD77620-7854-4DA2-A66E-4999F40D0E6D}"/>
              </a:ext>
            </a:extLst>
          </p:cNvPr>
          <p:cNvSpPr/>
          <p:nvPr/>
        </p:nvSpPr>
        <p:spPr>
          <a:xfrm>
            <a:off x="10668000" y="4419600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วงรี 32">
            <a:extLst>
              <a:ext uri="{FF2B5EF4-FFF2-40B4-BE49-F238E27FC236}">
                <a16:creationId xmlns:a16="http://schemas.microsoft.com/office/drawing/2014/main" id="{2A985FCE-746F-4686-85D3-0D5844C03798}"/>
              </a:ext>
            </a:extLst>
          </p:cNvPr>
          <p:cNvSpPr/>
          <p:nvPr/>
        </p:nvSpPr>
        <p:spPr>
          <a:xfrm>
            <a:off x="7239000" y="3367089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วงรี 33">
            <a:extLst>
              <a:ext uri="{FF2B5EF4-FFF2-40B4-BE49-F238E27FC236}">
                <a16:creationId xmlns:a16="http://schemas.microsoft.com/office/drawing/2014/main" id="{EB0429DC-1607-4BFC-8C68-D2027B112C7B}"/>
              </a:ext>
            </a:extLst>
          </p:cNvPr>
          <p:cNvSpPr/>
          <p:nvPr/>
        </p:nvSpPr>
        <p:spPr>
          <a:xfrm>
            <a:off x="8001000" y="3367089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วงรี 34">
            <a:extLst>
              <a:ext uri="{FF2B5EF4-FFF2-40B4-BE49-F238E27FC236}">
                <a16:creationId xmlns:a16="http://schemas.microsoft.com/office/drawing/2014/main" id="{317927EB-EA1B-48E1-8D6D-513979222D76}"/>
              </a:ext>
            </a:extLst>
          </p:cNvPr>
          <p:cNvSpPr/>
          <p:nvPr/>
        </p:nvSpPr>
        <p:spPr>
          <a:xfrm>
            <a:off x="8763000" y="3367089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วงรี 35">
            <a:extLst>
              <a:ext uri="{FF2B5EF4-FFF2-40B4-BE49-F238E27FC236}">
                <a16:creationId xmlns:a16="http://schemas.microsoft.com/office/drawing/2014/main" id="{F23FB099-03DE-4498-98C9-D9A4262AB70F}"/>
              </a:ext>
            </a:extLst>
          </p:cNvPr>
          <p:cNvSpPr/>
          <p:nvPr/>
        </p:nvSpPr>
        <p:spPr>
          <a:xfrm>
            <a:off x="9525000" y="3367089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วงรี 36">
            <a:extLst>
              <a:ext uri="{FF2B5EF4-FFF2-40B4-BE49-F238E27FC236}">
                <a16:creationId xmlns:a16="http://schemas.microsoft.com/office/drawing/2014/main" id="{C6777131-5E48-476D-80D5-D80FF4F1BCF7}"/>
              </a:ext>
            </a:extLst>
          </p:cNvPr>
          <p:cNvSpPr/>
          <p:nvPr/>
        </p:nvSpPr>
        <p:spPr>
          <a:xfrm>
            <a:off x="10287000" y="3367089"/>
            <a:ext cx="152400" cy="152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กล่องข้อความ 47">
            <a:extLst>
              <a:ext uri="{FF2B5EF4-FFF2-40B4-BE49-F238E27FC236}">
                <a16:creationId xmlns:a16="http://schemas.microsoft.com/office/drawing/2014/main" id="{EBE0EC5F-BD0A-4F16-AF92-D620B7D4BFD4}"/>
              </a:ext>
            </a:extLst>
          </p:cNvPr>
          <p:cNvSpPr txBox="1"/>
          <p:nvPr/>
        </p:nvSpPr>
        <p:spPr>
          <a:xfrm>
            <a:off x="1143000" y="5391704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5Hz sampled output misses all the pulses</a:t>
            </a:r>
          </a:p>
        </p:txBody>
      </p:sp>
      <p:sp>
        <p:nvSpPr>
          <p:cNvPr id="49" name="กล่องข้อความ 48">
            <a:extLst>
              <a:ext uri="{FF2B5EF4-FFF2-40B4-BE49-F238E27FC236}">
                <a16:creationId xmlns:a16="http://schemas.microsoft.com/office/drawing/2014/main" id="{DBD21958-2B4B-44C4-89C8-760B6CEE47D0}"/>
              </a:ext>
            </a:extLst>
          </p:cNvPr>
          <p:cNvSpPr txBox="1"/>
          <p:nvPr/>
        </p:nvSpPr>
        <p:spPr>
          <a:xfrm>
            <a:off x="6858000" y="5391704"/>
            <a:ext cx="435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10Hz sampled output will capture the pulses</a:t>
            </a:r>
          </a:p>
        </p:txBody>
      </p:sp>
    </p:spTree>
    <p:extLst>
      <p:ext uri="{BB962C8B-B14F-4D97-AF65-F5344CB8AC3E}">
        <p14:creationId xmlns:p14="http://schemas.microsoft.com/office/powerpoint/2010/main" val="14091283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DE22BE-2CF3-402F-B000-BE28317755A5}"/>
              </a:ext>
            </a:extLst>
          </p:cNvPr>
          <p:cNvGrpSpPr/>
          <p:nvPr/>
        </p:nvGrpSpPr>
        <p:grpSpPr>
          <a:xfrm>
            <a:off x="3428654" y="1601680"/>
            <a:ext cx="5682802" cy="3579920"/>
            <a:chOff x="3428654" y="1601680"/>
            <a:chExt cx="5682802" cy="3579920"/>
          </a:xfrm>
        </p:grpSpPr>
        <p:pic>
          <p:nvPicPr>
            <p:cNvPr id="1028" name="Picture 4" descr="ผลการค้นหารูปภาพสำหรับ square wave">
              <a:extLst>
                <a:ext uri="{FF2B5EF4-FFF2-40B4-BE49-F238E27FC236}">
                  <a16:creationId xmlns:a16="http://schemas.microsoft.com/office/drawing/2014/main" id="{19F0C2FC-AB1A-462B-A4C0-9B13F25D2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6" t="11357"/>
            <a:stretch/>
          </p:blipFill>
          <p:spPr bwMode="auto">
            <a:xfrm>
              <a:off x="3886200" y="1601680"/>
              <a:ext cx="5225256" cy="3579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0C32692-9D26-4275-8DA0-FCB01603A076}"/>
                </a:ext>
              </a:extLst>
            </p:cNvPr>
            <p:cNvSpPr txBox="1"/>
            <p:nvPr/>
          </p:nvSpPr>
          <p:spPr>
            <a:xfrm>
              <a:off x="3433093" y="2209800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5V</a:t>
              </a:r>
              <a:endParaRPr lang="th-TH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9F1A872-7177-496C-A538-805BDFB62DDE}"/>
                </a:ext>
              </a:extLst>
            </p:cNvPr>
            <p:cNvSpPr txBox="1"/>
            <p:nvPr/>
          </p:nvSpPr>
          <p:spPr>
            <a:xfrm>
              <a:off x="3428654" y="3511034"/>
              <a:ext cx="4331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0V</a:t>
              </a:r>
              <a:endParaRPr lang="th-TH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D7F552-ED13-41E4-B35C-F56F9F21F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67" y="638292"/>
            <a:ext cx="10515600" cy="1171683"/>
          </a:xfrm>
        </p:spPr>
        <p:txBody>
          <a:bodyPr>
            <a:normAutofit fontScale="90000"/>
          </a:bodyPr>
          <a:lstStyle/>
          <a:p>
            <a:r>
              <a:rPr lang="en-US" dirty="0"/>
              <a:t>1.2 ADC Resolution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61F40-2F5D-4A3A-8C91-F98B1FA44509}"/>
              </a:ext>
            </a:extLst>
          </p:cNvPr>
          <p:cNvSpPr txBox="1"/>
          <p:nvPr/>
        </p:nvSpPr>
        <p:spPr>
          <a:xfrm>
            <a:off x="2819400" y="4789690"/>
            <a:ext cx="669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the minimum ADC resolution needed for this 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17D9ED-6BAC-4493-875F-6A826C8EADAF}"/>
              </a:ext>
            </a:extLst>
          </p:cNvPr>
          <p:cNvSpPr txBox="1"/>
          <p:nvPr/>
        </p:nvSpPr>
        <p:spPr>
          <a:xfrm>
            <a:off x="3425832" y="5159022"/>
            <a:ext cx="5237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Square wave has only two values: high and low</a:t>
            </a:r>
          </a:p>
          <a:p>
            <a:r>
              <a:rPr lang="en-US" dirty="0"/>
              <a:t>Thus, a 1 bit ADC is sufficient</a:t>
            </a:r>
          </a:p>
        </p:txBody>
      </p:sp>
    </p:spTree>
    <p:extLst>
      <p:ext uri="{BB962C8B-B14F-4D97-AF65-F5344CB8AC3E}">
        <p14:creationId xmlns:p14="http://schemas.microsoft.com/office/powerpoint/2010/main" val="2762543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27D1D-6DF7-489C-B014-35673C058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the </a:t>
            </a:r>
            <a:r>
              <a:rPr lang="en-US" b="1" dirty="0"/>
              <a:t>ESP32 </a:t>
            </a:r>
            <a:r>
              <a:rPr lang="en-US" dirty="0" err="1"/>
              <a:t>mcu</a:t>
            </a:r>
            <a:r>
              <a:rPr lang="en-US" dirty="0"/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72EFD-2D74-4CA6-AF3D-DF76950B7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600"/>
          <a:stretch/>
        </p:blipFill>
        <p:spPr>
          <a:xfrm>
            <a:off x="695325" y="2895600"/>
            <a:ext cx="10658475" cy="2316162"/>
          </a:xfrm>
          <a:prstGeom prst="rect">
            <a:avLst/>
          </a:prstGeom>
        </p:spPr>
      </p:pic>
      <p:pic>
        <p:nvPicPr>
          <p:cNvPr id="1026" name="Picture 2" descr="ผลการค้นหารูปภาพสำหรับ esp32 module">
            <a:extLst>
              <a:ext uri="{FF2B5EF4-FFF2-40B4-BE49-F238E27FC236}">
                <a16:creationId xmlns:a16="http://schemas.microsoft.com/office/drawing/2014/main" id="{CA390C1B-FCDB-4E21-ABA5-174BE0579D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4" t="16772" r="11535" b="16143"/>
          <a:stretch/>
        </p:blipFill>
        <p:spPr bwMode="auto">
          <a:xfrm>
            <a:off x="7772400" y="506504"/>
            <a:ext cx="274320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EDC3AF-5C8D-4B13-B957-1B9EFF29B039}"/>
              </a:ext>
            </a:extLst>
          </p:cNvPr>
          <p:cNvSpPr txBox="1"/>
          <p:nvPr/>
        </p:nvSpPr>
        <p:spPr>
          <a:xfrm>
            <a:off x="2366990" y="5462567"/>
            <a:ext cx="73151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Sampling rate is very good.</a:t>
            </a:r>
          </a:p>
          <a:p>
            <a:r>
              <a:rPr lang="en-US" sz="2800" dirty="0"/>
              <a:t>But the ADC resolution is not very high for audio.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644D9-7266-44BD-A049-BAF83D923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54245"/>
            <a:ext cx="7086600" cy="59055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E024347-5F05-48E8-A161-84A0E8AA6816}"/>
              </a:ext>
            </a:extLst>
          </p:cNvPr>
          <p:cNvSpPr/>
          <p:nvPr/>
        </p:nvSpPr>
        <p:spPr>
          <a:xfrm>
            <a:off x="2057400" y="2335304"/>
            <a:ext cx="1371600" cy="30949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64E78C-6897-4BA7-B990-3947870DA190}"/>
              </a:ext>
            </a:extLst>
          </p:cNvPr>
          <p:cNvSpPr/>
          <p:nvPr/>
        </p:nvSpPr>
        <p:spPr>
          <a:xfrm>
            <a:off x="9906000" y="4419600"/>
            <a:ext cx="1371600" cy="71596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523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1C324F-80CE-48EC-96FE-F2FCF9D59338}"/>
              </a:ext>
            </a:extLst>
          </p:cNvPr>
          <p:cNvSpPr txBox="1"/>
          <p:nvPr/>
        </p:nvSpPr>
        <p:spPr>
          <a:xfrm>
            <a:off x="990600" y="4495800"/>
            <a:ext cx="39421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000000"/>
                </a:solidFill>
                <a:effectLst/>
                <a:latin typeface="inherit"/>
              </a:rPr>
              <a:t>เอาต์พุต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herit"/>
              </a:rPr>
              <a:t>Type-C: 5 V/3A, </a:t>
            </a:r>
            <a:r>
              <a:rPr lang="en-US" sz="2000" b="1" i="0" dirty="0">
                <a:solidFill>
                  <a:srgbClr val="FF0000"/>
                </a:solidFill>
                <a:effectLst/>
                <a:latin typeface="inherit"/>
              </a:rPr>
              <a:t>9 V/3A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herit"/>
              </a:rPr>
              <a:t>,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inherit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inherit"/>
              </a:rPr>
              <a:t>12 V/3A, 14.5 V/3A,20 V/3A (PD60W Max)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000000"/>
                </a:solidFill>
                <a:effectLst/>
                <a:latin typeface="inherit"/>
              </a:rPr>
              <a:t>เอาต์พุต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herit"/>
              </a:rPr>
              <a:t>USB-A1: 5 V/2.4A</a:t>
            </a:r>
            <a:endParaRPr lang="en-US" sz="2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fontAlgn="base">
              <a:buFont typeface="Arial" panose="020B0604020202020204" pitchFamily="34" charset="0"/>
              <a:buChar char="•"/>
            </a:pPr>
            <a:r>
              <a:rPr lang="th-TH" sz="2000" b="0" i="0" dirty="0">
                <a:solidFill>
                  <a:srgbClr val="000000"/>
                </a:solidFill>
                <a:effectLst/>
                <a:latin typeface="inherit"/>
              </a:rPr>
              <a:t>เอาต์พุต 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inherit"/>
              </a:rPr>
              <a:t>USB-A2: 5 V/2.4A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6D18F9-06F0-447F-968D-95DE3AC46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106" y="907840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6D9AB80-21B2-4F33-BCEB-15DA633134F8}"/>
              </a:ext>
            </a:extLst>
          </p:cNvPr>
          <p:cNvCxnSpPr/>
          <p:nvPr/>
        </p:nvCxnSpPr>
        <p:spPr>
          <a:xfrm flipV="1">
            <a:off x="4648200" y="3810000"/>
            <a:ext cx="1676400" cy="7554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780F879-C772-4FFB-8993-3D43874B62DA}"/>
              </a:ext>
            </a:extLst>
          </p:cNvPr>
          <p:cNvSpPr txBox="1"/>
          <p:nvPr/>
        </p:nvSpPr>
        <p:spPr>
          <a:xfrm>
            <a:off x="6477000" y="3332946"/>
            <a:ext cx="5301451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Most likely get this power output</a:t>
            </a:r>
          </a:p>
          <a:p>
            <a:r>
              <a:rPr lang="en-US" sz="2800" dirty="0"/>
              <a:t>9x3 = 27 Watt</a:t>
            </a:r>
          </a:p>
          <a:p>
            <a:endParaRPr lang="en-US" sz="2800" dirty="0"/>
          </a:p>
          <a:p>
            <a:r>
              <a:rPr lang="en-US" sz="2800" dirty="0"/>
              <a:t>Type-C cable must also handle </a:t>
            </a:r>
          </a:p>
          <a:p>
            <a:r>
              <a:rPr lang="en-US" sz="2800" dirty="0"/>
              <a:t>this power</a:t>
            </a:r>
            <a:endParaRPr lang="th-TH" sz="2800" dirty="0"/>
          </a:p>
        </p:txBody>
      </p:sp>
    </p:spTree>
    <p:extLst>
      <p:ext uri="{BB962C8B-B14F-4D97-AF65-F5344CB8AC3E}">
        <p14:creationId xmlns:p14="http://schemas.microsoft.com/office/powerpoint/2010/main" val="15330552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171A8C3A-43E5-45C9-827A-E23D20064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High-end Sound Card</a:t>
            </a: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BACAE278-6481-41B6-8347-A8937FB59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08443"/>
            <a:ext cx="96202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617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70981-BF19-4A15-83EE-97E73B6AA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Number of ADC ports</a:t>
            </a:r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5A5543-EDF8-40E1-A26E-115147A33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1752600"/>
            <a:ext cx="9582150" cy="2428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C33A050-2E4D-4849-9ACB-3DE7AF115231}"/>
              </a:ext>
            </a:extLst>
          </p:cNvPr>
          <p:cNvSpPr/>
          <p:nvPr/>
        </p:nvSpPr>
        <p:spPr>
          <a:xfrm>
            <a:off x="5715000" y="1690688"/>
            <a:ext cx="990600" cy="24907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47677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0C320-31B3-4C08-A33F-F78CAAB4D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551"/>
            <a:ext cx="10515600" cy="1325563"/>
          </a:xfrm>
        </p:spPr>
        <p:txBody>
          <a:bodyPr/>
          <a:lstStyle/>
          <a:p>
            <a:r>
              <a:rPr lang="en-US" dirty="0"/>
              <a:t>Which pins are ADC pins?</a:t>
            </a:r>
            <a:br>
              <a:rPr lang="en-US" dirty="0"/>
            </a:br>
            <a:r>
              <a:rPr lang="en-US" sz="3200" dirty="0"/>
              <a:t>Not all pins are analog-capable</a:t>
            </a:r>
            <a:endParaRPr lang="th-TH" dirty="0"/>
          </a:p>
        </p:txBody>
      </p:sp>
      <p:pic>
        <p:nvPicPr>
          <p:cNvPr id="5122" name="Picture 2" descr="PIC16F886 Microcontroller Pinout, Features &amp; Datasheet">
            <a:extLst>
              <a:ext uri="{FF2B5EF4-FFF2-40B4-BE49-F238E27FC236}">
                <a16:creationId xmlns:a16="http://schemas.microsoft.com/office/drawing/2014/main" id="{BC30B2C2-3458-4835-BDEE-AED9D5242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90687"/>
            <a:ext cx="4572000" cy="43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6604A6-59AB-414D-8B95-3517880B439F}"/>
              </a:ext>
            </a:extLst>
          </p:cNvPr>
          <p:cNvCxnSpPr/>
          <p:nvPr/>
        </p:nvCxnSpPr>
        <p:spPr>
          <a:xfrm>
            <a:off x="1295400" y="24384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A21C3F1-0895-4C93-9D3A-80CBF1BCC595}"/>
              </a:ext>
            </a:extLst>
          </p:cNvPr>
          <p:cNvCxnSpPr/>
          <p:nvPr/>
        </p:nvCxnSpPr>
        <p:spPr>
          <a:xfrm>
            <a:off x="1676400" y="27432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E7066B0-3564-46D1-B1FA-040DD2B8DFE6}"/>
              </a:ext>
            </a:extLst>
          </p:cNvPr>
          <p:cNvCxnSpPr/>
          <p:nvPr/>
        </p:nvCxnSpPr>
        <p:spPr>
          <a:xfrm>
            <a:off x="1066800" y="29718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3EEC42E-DF7A-429C-8A44-4CF1CEB95F38}"/>
              </a:ext>
            </a:extLst>
          </p:cNvPr>
          <p:cNvCxnSpPr/>
          <p:nvPr/>
        </p:nvCxnSpPr>
        <p:spPr>
          <a:xfrm>
            <a:off x="1409700" y="32766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43E4D4-65E6-4F8D-8D6C-ADBA603B2EFA}"/>
              </a:ext>
            </a:extLst>
          </p:cNvPr>
          <p:cNvCxnSpPr/>
          <p:nvPr/>
        </p:nvCxnSpPr>
        <p:spPr>
          <a:xfrm>
            <a:off x="1562100" y="38100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DC7440-6001-4973-BEF4-A40AD93B4666}"/>
              </a:ext>
            </a:extLst>
          </p:cNvPr>
          <p:cNvCxnSpPr/>
          <p:nvPr/>
        </p:nvCxnSpPr>
        <p:spPr>
          <a:xfrm>
            <a:off x="4038600" y="41148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5A40E9-211C-4DA7-8099-122D0181F4CA}"/>
              </a:ext>
            </a:extLst>
          </p:cNvPr>
          <p:cNvCxnSpPr/>
          <p:nvPr/>
        </p:nvCxnSpPr>
        <p:spPr>
          <a:xfrm>
            <a:off x="4038600" y="38100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80EA50-F57B-452C-83B8-7BA5385C57C9}"/>
              </a:ext>
            </a:extLst>
          </p:cNvPr>
          <p:cNvCxnSpPr/>
          <p:nvPr/>
        </p:nvCxnSpPr>
        <p:spPr>
          <a:xfrm>
            <a:off x="3932583" y="35814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A6D9AB-6A85-47E6-A048-1F0146A7959D}"/>
              </a:ext>
            </a:extLst>
          </p:cNvPr>
          <p:cNvCxnSpPr/>
          <p:nvPr/>
        </p:nvCxnSpPr>
        <p:spPr>
          <a:xfrm>
            <a:off x="3932583" y="3279913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83F6FA-C787-4F0A-902E-CA12853638F8}"/>
              </a:ext>
            </a:extLst>
          </p:cNvPr>
          <p:cNvCxnSpPr/>
          <p:nvPr/>
        </p:nvCxnSpPr>
        <p:spPr>
          <a:xfrm>
            <a:off x="4068418" y="29718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2DCC2F-61CD-4D0A-8AD7-42E164D1E7B8}"/>
              </a:ext>
            </a:extLst>
          </p:cNvPr>
          <p:cNvCxnSpPr/>
          <p:nvPr/>
        </p:nvCxnSpPr>
        <p:spPr>
          <a:xfrm>
            <a:off x="4046883" y="2743200"/>
            <a:ext cx="2286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ESP32: Internal Details and Pinout : 11 Steps - Instructables">
            <a:extLst>
              <a:ext uri="{FF2B5EF4-FFF2-40B4-BE49-F238E27FC236}">
                <a16:creationId xmlns:a16="http://schemas.microsoft.com/office/drawing/2014/main" id="{DCDF2513-79A8-49B1-A779-5F06E94AB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500" y="1193403"/>
            <a:ext cx="6321057" cy="447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97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2. วงจรแบ่งแรงดัน (</a:t>
            </a:r>
            <a:r>
              <a:rPr lang="en-US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Voltage Divider)</a:t>
            </a:r>
            <a:b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b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บ่อยครั้งที่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sensor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เป็นตัวต้านทาน แต่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ADC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วัดได้แค่แรงดันไฟฟ้า</a:t>
            </a:r>
            <a:b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เราจะเปลี่ยนความต้านทานให้เป็นแรงดันได้อย่างไร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122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4038600"/>
            <a:ext cx="1874838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218586">
            <a:off x="5056189" y="4527550"/>
            <a:ext cx="1652587" cy="8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267201"/>
            <a:ext cx="19812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29720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400"/>
            <a:ext cx="4777207" cy="40998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78DA51A-59D7-4297-9F07-46D43D99D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ตัวอย่างวงจรแบ่งแรงดัน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46768-5538-4BA4-82B0-20068F407407}"/>
              </a:ext>
            </a:extLst>
          </p:cNvPr>
          <p:cNvSpPr txBox="1"/>
          <p:nvPr/>
        </p:nvSpPr>
        <p:spPr>
          <a:xfrm>
            <a:off x="6261358" y="2967335"/>
            <a:ext cx="1779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เซ็นเซอร์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15E19-779D-4C0E-9501-12FA29949BA9}"/>
              </a:ext>
            </a:extLst>
          </p:cNvPr>
          <p:cNvSpPr txBox="1"/>
          <p:nvPr/>
        </p:nvSpPr>
        <p:spPr>
          <a:xfrm>
            <a:off x="6261358" y="4237555"/>
            <a:ext cx="34387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5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ตัวต้านทานอ้างอิง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4F310F-02FB-42B3-9E42-8720D5903FF2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80330" y="3429000"/>
            <a:ext cx="581028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66A3EB6-032D-4630-A683-2F2B31B47E49}"/>
              </a:ext>
            </a:extLst>
          </p:cNvPr>
          <p:cNvCxnSpPr>
            <a:cxnSpLocks/>
          </p:cNvCxnSpPr>
          <p:nvPr/>
        </p:nvCxnSpPr>
        <p:spPr>
          <a:xfrm flipH="1">
            <a:off x="5680330" y="4720674"/>
            <a:ext cx="581028" cy="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0C3F3A-DC1C-44B4-B264-61C4405395B7}"/>
              </a:ext>
            </a:extLst>
          </p:cNvPr>
          <p:cNvCxnSpPr>
            <a:cxnSpLocks/>
          </p:cNvCxnSpPr>
          <p:nvPr/>
        </p:nvCxnSpPr>
        <p:spPr>
          <a:xfrm>
            <a:off x="3319645" y="2967335"/>
            <a:ext cx="762000" cy="1140170"/>
          </a:xfrm>
          <a:prstGeom prst="line">
            <a:avLst/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F0D5E3E-548F-450C-992D-FC6E6D8B0BBC}"/>
              </a:ext>
            </a:extLst>
          </p:cNvPr>
          <p:cNvSpPr txBox="1"/>
          <p:nvPr/>
        </p:nvSpPr>
        <p:spPr>
          <a:xfrm>
            <a:off x="914400" y="1690688"/>
            <a:ext cx="29482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V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เข้า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MCU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แปรผัน</a:t>
            </a:r>
          </a:p>
          <a:p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ตามค่า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ของเซ็นเซอร์</a:t>
            </a:r>
          </a:p>
        </p:txBody>
      </p:sp>
    </p:spTree>
    <p:extLst>
      <p:ext uri="{BB962C8B-B14F-4D97-AF65-F5344CB8AC3E}">
        <p14:creationId xmlns:p14="http://schemas.microsoft.com/office/powerpoint/2010/main" val="26942561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2" y="1447800"/>
            <a:ext cx="5486400" cy="423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ชื่อเรื่อง 1">
            <a:extLst>
              <a:ext uri="{FF2B5EF4-FFF2-40B4-BE49-F238E27FC236}">
                <a16:creationId xmlns:a16="http://schemas.microsoft.com/office/drawing/2014/main" id="{CB67A7FE-5D5B-4B86-96FE-E28FAE081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Voltage Divider Circuit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9984C-9FCC-4712-9E88-7BE13AF7D48E}"/>
                  </a:ext>
                </a:extLst>
              </p:cNvPr>
              <p:cNvSpPr txBox="1"/>
              <p:nvPr/>
            </p:nvSpPr>
            <p:spPr>
              <a:xfrm>
                <a:off x="5867400" y="1690688"/>
                <a:ext cx="3733800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𝑉𝑜𝑢𝑡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𝑉𝑖𝑛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69984C-9FCC-4712-9E88-7BE13AF7D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1690688"/>
                <a:ext cx="3733800" cy="8166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3622BE-8337-4C97-B2DD-0FE704020798}"/>
                  </a:ext>
                </a:extLst>
              </p:cNvPr>
              <p:cNvSpPr txBox="1"/>
              <p:nvPr/>
            </p:nvSpPr>
            <p:spPr>
              <a:xfrm>
                <a:off x="4953000" y="4022769"/>
                <a:ext cx="6858000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𝑂𝑢𝑡𝑝𝑢𝑡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.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𝑀𝑎𝑥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𝐴𝐷𝐶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</m:oMath>
                  </m:oMathPara>
                </a14:m>
                <a:endParaRPr lang="th-TH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3622BE-8337-4C97-B2DD-0FE704020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022769"/>
                <a:ext cx="6858000" cy="8166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45CD8-2FAF-4DB6-A513-721D53E60E96}"/>
                  </a:ext>
                </a:extLst>
              </p:cNvPr>
              <p:cNvSpPr txBox="1"/>
              <p:nvPr/>
            </p:nvSpPr>
            <p:spPr>
              <a:xfrm>
                <a:off x="5667653" y="3049602"/>
                <a:ext cx="46482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th-TH" sz="2800" b="0" dirty="0">
                    <a:latin typeface="TH SarabunPSK" panose="020B0500040200020003" pitchFamily="34" charset="-34"/>
                    <a:cs typeface="TH SarabunPSK" panose="020B0500040200020003" pitchFamily="34" charset="-34"/>
                  </a:rPr>
                  <a:t>และเนื่องจาก</a:t>
                </a:r>
                <a:r>
                  <a:rPr lang="th-TH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𝐴𝐷𝐶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𝑂𝑢𝑡𝑝𝑢𝑡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𝑉𝑜𝑢𝑡</m:t>
                    </m:r>
                  </m:oMath>
                </a14:m>
                <a:endParaRPr lang="th-TH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E245CD8-2FAF-4DB6-A513-721D53E60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653" y="3049602"/>
                <a:ext cx="4648200" cy="430887"/>
              </a:xfrm>
              <a:prstGeom prst="rect">
                <a:avLst/>
              </a:prstGeom>
              <a:blipFill>
                <a:blip r:embed="rId5"/>
                <a:stretch>
                  <a:fillRect l="-4724" t="-22535" b="-53521"/>
                </a:stretch>
              </a:blipFill>
            </p:spPr>
            <p:txBody>
              <a:bodyPr/>
              <a:lstStyle/>
              <a:p>
                <a:r>
                  <a:rPr lang="th-T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3798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B9459-08A2-4F62-BF01-969D91969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ตัวอย่างการคำนวณ</a:t>
            </a:r>
          </a:p>
        </p:txBody>
      </p:sp>
      <p:sp>
        <p:nvSpPr>
          <p:cNvPr id="3" name="Text Box 8">
            <a:extLst>
              <a:ext uri="{FF2B5EF4-FFF2-40B4-BE49-F238E27FC236}">
                <a16:creationId xmlns:a16="http://schemas.microsoft.com/office/drawing/2014/main" id="{55D2BAC3-4711-458C-ABF3-8D692E813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3359" y="1447800"/>
            <a:ext cx="8229600" cy="44012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R2 = 33K, Vin = 5V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Rsensor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(R1) = 99K </a:t>
            </a:r>
          </a:p>
          <a:p>
            <a:pPr marL="571500" indent="-571500">
              <a:spcBef>
                <a:spcPct val="0"/>
              </a:spcBef>
            </a:pP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ค่าที่อ่านจาก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ADC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จะเป็นเท่าใด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? (1.25V)</a:t>
            </a:r>
          </a:p>
          <a:p>
            <a:pPr marL="571500" indent="-571500">
              <a:spcBef>
                <a:spcPct val="0"/>
              </a:spcBef>
            </a:pP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ADC Output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จะเป็นเท่าใด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? (255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ถ้าใช้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ADC 10 bit)</a:t>
            </a:r>
          </a:p>
          <a:p>
            <a:pPr marL="571500" indent="-571500">
              <a:spcBef>
                <a:spcPct val="0"/>
              </a:spcBef>
            </a:pP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ถ้าสลับตำแหน่ง </a:t>
            </a:r>
            <a:r>
              <a:rPr lang="en-US" sz="4000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Rsensor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กับ </a:t>
            </a:r>
            <a:r>
              <a:rPr lang="en-US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R</a:t>
            </a:r>
            <a:r>
              <a:rPr lang="th-TH" sz="4000">
                <a:latin typeface="TH SarabunPSK" panose="020B0500040200020003" pitchFamily="34" charset="-34"/>
                <a:cs typeface="TH SarabunPSK" panose="020B0500040200020003" pitchFamily="34" charset="-34"/>
              </a:rPr>
              <a:t> อ้างอิงคำตอบ</a:t>
            </a:r>
            <a:r>
              <a:rPr lang="th-TH" sz="40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ข้างต้นจะเปลี่ยนแปลงไปอย่างไร</a:t>
            </a:r>
            <a:endParaRPr lang="en-US" sz="40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3FE4912D-C798-4071-BD0C-C9642507A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41" y="1447800"/>
            <a:ext cx="330761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4924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579437"/>
            <a:ext cx="10515600" cy="132556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 dirty="0"/>
              <a:t>3. ADC Conversion Methods</a:t>
            </a:r>
            <a:br>
              <a:rPr lang="en-US" b="1" dirty="0"/>
            </a:b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(เนื้อหาเสริม)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idx="1"/>
          </p:nvPr>
        </p:nvSpPr>
        <p:spPr>
          <a:xfrm>
            <a:off x="2971800" y="1905000"/>
            <a:ext cx="6934200" cy="3810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600"/>
              <a:t>Direct conversion (Flash ADC)</a:t>
            </a:r>
          </a:p>
          <a:p>
            <a:pPr eaLnBrk="1" hangingPunct="1"/>
            <a:endParaRPr lang="en-US" sz="3600"/>
          </a:p>
          <a:p>
            <a:pPr eaLnBrk="1" hangingPunct="1"/>
            <a:r>
              <a:rPr lang="en-US" sz="3600"/>
              <a:t>Ramp-compare ADC</a:t>
            </a:r>
          </a:p>
          <a:p>
            <a:pPr eaLnBrk="1" hangingPunct="1"/>
            <a:endParaRPr lang="en-US" sz="3600"/>
          </a:p>
          <a:p>
            <a:pPr eaLnBrk="1" hangingPunct="1"/>
            <a:r>
              <a:rPr lang="en-US" sz="3600"/>
              <a:t>Successive-Approximation</a:t>
            </a:r>
          </a:p>
          <a:p>
            <a:pPr eaLnBrk="1" hangingPunct="1"/>
            <a:endParaRPr lang="en-US" sz="36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ชื่อเรื่อง 1"/>
          <p:cNvSpPr>
            <a:spLocks noGrp="1"/>
          </p:cNvSpPr>
          <p:nvPr>
            <p:ph type="title"/>
          </p:nvPr>
        </p:nvSpPr>
        <p:spPr>
          <a:xfrm>
            <a:off x="1981200" y="277813"/>
            <a:ext cx="8229600" cy="1143000"/>
          </a:xfrm>
        </p:spPr>
        <p:txBody>
          <a:bodyPr/>
          <a:lstStyle/>
          <a:p>
            <a:r>
              <a:rPr lang="en-US"/>
              <a:t>1. Direct Conversion</a:t>
            </a:r>
            <a:endParaRPr lang="th-TH"/>
          </a:p>
        </p:txBody>
      </p:sp>
      <p:pic>
        <p:nvPicPr>
          <p:cNvPr id="4099" name="Picture 4" descr="http://www.hardwaresecrets.com/imageview.php?image=37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1" y="1371601"/>
            <a:ext cx="3889375" cy="42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TextBox 1"/>
          <p:cNvSpPr txBox="1">
            <a:spLocks noChangeArrowheads="1"/>
          </p:cNvSpPr>
          <p:nvPr/>
        </p:nvSpPr>
        <p:spPr bwMode="auto">
          <a:xfrm>
            <a:off x="2579688" y="5880101"/>
            <a:ext cx="71850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/>
              <a:t>แรงดันอ้างอิง (</a:t>
            </a:r>
            <a:r>
              <a:rPr lang="en-US"/>
              <a:t>Vref)</a:t>
            </a:r>
            <a:r>
              <a:rPr lang="th-TH"/>
              <a:t> จะถูกแบ่งค่าลงเรื่อยๆ และป้อนเข้าชุดวงจรเปรียบเทียบแรงดัน</a:t>
            </a:r>
          </a:p>
          <a:p>
            <a:pPr eaLnBrk="1" hangingPunct="1"/>
            <a:r>
              <a:rPr lang="th-TH"/>
              <a:t>วงจรเปรียบเทียบใดที่ </a:t>
            </a:r>
            <a:r>
              <a:rPr lang="en-US"/>
              <a:t>Vin </a:t>
            </a:r>
            <a:r>
              <a:rPr lang="th-TH"/>
              <a:t>มากกว่า </a:t>
            </a:r>
            <a:r>
              <a:rPr lang="en-US"/>
              <a:t>Vref </a:t>
            </a:r>
            <a:r>
              <a:rPr lang="th-TH"/>
              <a:t>ก็จะให้ค่าเป็น </a:t>
            </a:r>
            <a:r>
              <a:rPr lang="en-US"/>
              <a:t>1</a:t>
            </a:r>
            <a:r>
              <a:rPr lang="th-TH"/>
              <a:t> วงจรที่เหลือจะให้ค่าเป็น </a:t>
            </a:r>
            <a:r>
              <a:rPr lang="en-US"/>
              <a:t>0</a:t>
            </a:r>
          </a:p>
        </p:txBody>
      </p:sp>
      <p:sp>
        <p:nvSpPr>
          <p:cNvPr id="4101" name="TextBox 2"/>
          <p:cNvSpPr txBox="1">
            <a:spLocks noChangeArrowheads="1"/>
          </p:cNvSpPr>
          <p:nvPr/>
        </p:nvSpPr>
        <p:spPr bwMode="auto">
          <a:xfrm>
            <a:off x="4495800" y="1981200"/>
            <a:ext cx="3381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A</a:t>
            </a:r>
          </a:p>
        </p:txBody>
      </p:sp>
      <p:sp>
        <p:nvSpPr>
          <p:cNvPr id="4102" name="TextBox 5"/>
          <p:cNvSpPr txBox="1">
            <a:spLocks noChangeArrowheads="1"/>
          </p:cNvSpPr>
          <p:nvPr/>
        </p:nvSpPr>
        <p:spPr bwMode="auto">
          <a:xfrm>
            <a:off x="4494214" y="2478088"/>
            <a:ext cx="3381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B</a:t>
            </a:r>
          </a:p>
        </p:txBody>
      </p:sp>
      <p:sp>
        <p:nvSpPr>
          <p:cNvPr id="4103" name="TextBox 6"/>
          <p:cNvSpPr txBox="1">
            <a:spLocks noChangeArrowheads="1"/>
          </p:cNvSpPr>
          <p:nvPr/>
        </p:nvSpPr>
        <p:spPr bwMode="auto">
          <a:xfrm>
            <a:off x="4492625" y="2951164"/>
            <a:ext cx="350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C</a:t>
            </a:r>
          </a:p>
        </p:txBody>
      </p:sp>
      <p:sp>
        <p:nvSpPr>
          <p:cNvPr id="4104" name="TextBox 7"/>
          <p:cNvSpPr txBox="1">
            <a:spLocks noChangeArrowheads="1"/>
          </p:cNvSpPr>
          <p:nvPr/>
        </p:nvSpPr>
        <p:spPr bwMode="auto">
          <a:xfrm>
            <a:off x="4491039" y="3406775"/>
            <a:ext cx="3508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D</a:t>
            </a:r>
          </a:p>
        </p:txBody>
      </p:sp>
      <p:sp>
        <p:nvSpPr>
          <p:cNvPr id="4105" name="TextBox 8"/>
          <p:cNvSpPr txBox="1">
            <a:spLocks noChangeArrowheads="1"/>
          </p:cNvSpPr>
          <p:nvPr/>
        </p:nvSpPr>
        <p:spPr bwMode="auto">
          <a:xfrm>
            <a:off x="4489450" y="3903664"/>
            <a:ext cx="3381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E</a:t>
            </a:r>
          </a:p>
        </p:txBody>
      </p:sp>
      <p:sp>
        <p:nvSpPr>
          <p:cNvPr id="4106" name="TextBox 9"/>
          <p:cNvSpPr txBox="1">
            <a:spLocks noChangeArrowheads="1"/>
          </p:cNvSpPr>
          <p:nvPr/>
        </p:nvSpPr>
        <p:spPr bwMode="auto">
          <a:xfrm>
            <a:off x="4487864" y="4400550"/>
            <a:ext cx="32573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F</a:t>
            </a:r>
          </a:p>
        </p:txBody>
      </p:sp>
      <p:sp>
        <p:nvSpPr>
          <p:cNvPr id="4107" name="TextBox 10"/>
          <p:cNvSpPr txBox="1">
            <a:spLocks noChangeArrowheads="1"/>
          </p:cNvSpPr>
          <p:nvPr/>
        </p:nvSpPr>
        <p:spPr bwMode="auto">
          <a:xfrm>
            <a:off x="4486276" y="4846639"/>
            <a:ext cx="3651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G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320316"/>
            <a:ext cx="8229600" cy="1143000"/>
          </a:xfrm>
        </p:spPr>
        <p:txBody>
          <a:bodyPr/>
          <a:lstStyle/>
          <a:p>
            <a:r>
              <a:rPr lang="en-US" dirty="0" err="1"/>
              <a:t>OpAmp</a:t>
            </a:r>
            <a:r>
              <a:rPr lang="en-US" dirty="0"/>
              <a:t> as a Comparator</a:t>
            </a:r>
            <a:endParaRPr lang="th-TH" dirty="0"/>
          </a:p>
        </p:txBody>
      </p:sp>
      <p:pic>
        <p:nvPicPr>
          <p:cNvPr id="1026" name="Picture 2" descr="ผลการค้นหารูปภาพสำหรับ opamp symb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191000" y="1371600"/>
            <a:ext cx="37719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038600" y="2209801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V1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4038600" y="2895601"/>
            <a:ext cx="838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V2</a:t>
            </a:r>
            <a:endParaRPr lang="th-TH" dirty="0"/>
          </a:p>
        </p:txBody>
      </p:sp>
      <p:sp>
        <p:nvSpPr>
          <p:cNvPr id="7" name="TextBox 6"/>
          <p:cNvSpPr txBox="1"/>
          <p:nvPr/>
        </p:nvSpPr>
        <p:spPr>
          <a:xfrm>
            <a:off x="7277100" y="2593042"/>
            <a:ext cx="1562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Output</a:t>
            </a:r>
            <a:endParaRPr lang="th-TH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28950" y="4410808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59963233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889526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Input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74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V1 &gt; V2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(1)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7176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V1 &lt; V2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 (0)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5517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1241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Supply?</a:t>
            </a:r>
            <a:endParaRPr lang="th-TH" dirty="0"/>
          </a:p>
        </p:txBody>
      </p:sp>
      <p:pic>
        <p:nvPicPr>
          <p:cNvPr id="10242" name="Picture 2" descr="http://i.stack.imgur.com/o95I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0" y="2042159"/>
            <a:ext cx="4673600" cy="191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562600" y="2154759"/>
          <a:ext cx="6172200" cy="1188720"/>
        </p:xfrm>
        <a:graphic>
          <a:graphicData uri="http://schemas.openxmlformats.org/drawingml/2006/table">
            <a:tbl>
              <a:tblPr/>
              <a:tblGrid>
                <a:gridCol w="2750654">
                  <a:extLst>
                    <a:ext uri="{9D8B030D-6E8A-4147-A177-3AD203B41FA5}">
                      <a16:colId xmlns:a16="http://schemas.microsoft.com/office/drawing/2014/main" val="73969401"/>
                    </a:ext>
                  </a:extLst>
                </a:gridCol>
                <a:gridCol w="3421546">
                  <a:extLst>
                    <a:ext uri="{9D8B030D-6E8A-4147-A177-3AD203B41FA5}">
                      <a16:colId xmlns:a16="http://schemas.microsoft.com/office/drawing/2014/main" val="12501705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</a:rPr>
                        <a:t>Max. current</a:t>
                      </a:r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effectLst/>
                        </a:rPr>
                        <a:t>0.5 A (USB 2.0)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effectLst/>
                        </a:rPr>
                        <a:t>0.9 A (USB 3.0 &amp; 3.1)</a:t>
                      </a:r>
                    </a:p>
                    <a:p>
                      <a:pPr algn="l" fontAlgn="t">
                        <a:buFont typeface="Arial" panose="020B0604020202020204" pitchFamily="34" charset="0"/>
                        <a:buNone/>
                      </a:pPr>
                      <a:r>
                        <a:rPr lang="en-US" sz="2400" dirty="0">
                          <a:effectLst/>
                        </a:rPr>
                        <a:t>3 A (USB Type-C)</a:t>
                      </a:r>
                    </a:p>
                  </a:txBody>
                  <a:tcPr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255678"/>
                  </a:ext>
                </a:extLst>
              </a:tr>
            </a:tbl>
          </a:graphicData>
        </a:graphic>
      </p:graphicFrame>
      <p:pic>
        <p:nvPicPr>
          <p:cNvPr id="10244" name="Picture 4" descr="http://www.ucsbkk.com/wp-content/uploads/2015/03/Connector-usb-type-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012770"/>
            <a:ext cx="4756150" cy="242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833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341564"/>
            <a:ext cx="4953000" cy="382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3" name="Text Box 8"/>
          <p:cNvSpPr txBox="1">
            <a:spLocks noChangeArrowheads="1"/>
          </p:cNvSpPr>
          <p:nvPr/>
        </p:nvSpPr>
        <p:spPr bwMode="auto">
          <a:xfrm>
            <a:off x="5105400" y="2362201"/>
            <a:ext cx="4387850" cy="708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4000">
                <a:latin typeface="Browallia New" panose="020B0604020202020204" pitchFamily="34" charset="-34"/>
                <a:cs typeface="Browallia New" panose="020B0604020202020204" pitchFamily="34" charset="-34"/>
              </a:rPr>
              <a:t>Vout = Vin * R2 / (R1 + R2)</a:t>
            </a:r>
          </a:p>
        </p:txBody>
      </p:sp>
      <p:sp>
        <p:nvSpPr>
          <p:cNvPr id="4" name="ชื่อเรื่อง 1"/>
          <p:cNvSpPr txBox="1">
            <a:spLocks/>
          </p:cNvSpPr>
          <p:nvPr/>
        </p:nvSpPr>
        <p:spPr>
          <a:xfrm>
            <a:off x="1981200" y="277813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>
              <a:defRPr/>
            </a:pPr>
            <a:r>
              <a:rPr lang="en-US" kern="0" dirty="0"/>
              <a:t>Voltage Divider</a:t>
            </a:r>
            <a:endParaRPr lang="th-TH" kern="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ชื่อเรื่อง 1"/>
          <p:cNvSpPr>
            <a:spLocks noGrp="1"/>
          </p:cNvSpPr>
          <p:nvPr>
            <p:ph type="title"/>
          </p:nvPr>
        </p:nvSpPr>
        <p:spPr>
          <a:xfrm>
            <a:off x="1981200" y="277813"/>
            <a:ext cx="8229600" cy="1143000"/>
          </a:xfrm>
        </p:spPr>
        <p:txBody>
          <a:bodyPr/>
          <a:lstStyle/>
          <a:p>
            <a:r>
              <a:rPr lang="en-US"/>
              <a:t>Direct Conversion</a:t>
            </a:r>
            <a:endParaRPr lang="th-TH"/>
          </a:p>
        </p:txBody>
      </p:sp>
      <p:grpSp>
        <p:nvGrpSpPr>
          <p:cNvPr id="6147" name="Group 3"/>
          <p:cNvGrpSpPr>
            <a:grpSpLocks/>
          </p:cNvGrpSpPr>
          <p:nvPr/>
        </p:nvGrpSpPr>
        <p:grpSpPr bwMode="auto">
          <a:xfrm>
            <a:off x="2362201" y="1524001"/>
            <a:ext cx="3889375" cy="4278313"/>
            <a:chOff x="838200" y="1524000"/>
            <a:chExt cx="3889375" cy="4278861"/>
          </a:xfrm>
        </p:grpSpPr>
        <p:pic>
          <p:nvPicPr>
            <p:cNvPr id="6150" name="Picture 4" descr="http://www.hardwaresecrets.com/imageview.php?image=37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524000"/>
              <a:ext cx="3889375" cy="4278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1" name="TextBox 2"/>
            <p:cNvSpPr txBox="1">
              <a:spLocks noChangeArrowheads="1"/>
            </p:cNvSpPr>
            <p:nvPr/>
          </p:nvSpPr>
          <p:spPr bwMode="auto">
            <a:xfrm>
              <a:off x="1371600" y="2133600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A</a:t>
              </a:r>
            </a:p>
          </p:txBody>
        </p:sp>
        <p:sp>
          <p:nvSpPr>
            <p:cNvPr id="6152" name="TextBox 5"/>
            <p:cNvSpPr txBox="1">
              <a:spLocks noChangeArrowheads="1"/>
            </p:cNvSpPr>
            <p:nvPr/>
          </p:nvSpPr>
          <p:spPr bwMode="auto">
            <a:xfrm>
              <a:off x="1370091" y="2630032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B</a:t>
              </a:r>
            </a:p>
          </p:txBody>
        </p:sp>
        <p:sp>
          <p:nvSpPr>
            <p:cNvPr id="6153" name="TextBox 6"/>
            <p:cNvSpPr txBox="1">
              <a:spLocks noChangeArrowheads="1"/>
            </p:cNvSpPr>
            <p:nvPr/>
          </p:nvSpPr>
          <p:spPr bwMode="auto">
            <a:xfrm>
              <a:off x="1368582" y="3104264"/>
              <a:ext cx="3513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C</a:t>
              </a:r>
            </a:p>
          </p:txBody>
        </p:sp>
        <p:sp>
          <p:nvSpPr>
            <p:cNvPr id="6154" name="TextBox 7"/>
            <p:cNvSpPr txBox="1">
              <a:spLocks noChangeArrowheads="1"/>
            </p:cNvSpPr>
            <p:nvPr/>
          </p:nvSpPr>
          <p:spPr bwMode="auto">
            <a:xfrm>
              <a:off x="1367073" y="3559518"/>
              <a:ext cx="3513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D</a:t>
              </a:r>
            </a:p>
          </p:txBody>
        </p:sp>
        <p:sp>
          <p:nvSpPr>
            <p:cNvPr id="6155" name="TextBox 8"/>
            <p:cNvSpPr txBox="1">
              <a:spLocks noChangeArrowheads="1"/>
            </p:cNvSpPr>
            <p:nvPr/>
          </p:nvSpPr>
          <p:spPr bwMode="auto">
            <a:xfrm>
              <a:off x="1365564" y="4055950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</a:p>
          </p:txBody>
        </p:sp>
        <p:sp>
          <p:nvSpPr>
            <p:cNvPr id="6156" name="TextBox 9"/>
            <p:cNvSpPr txBox="1">
              <a:spLocks noChangeArrowheads="1"/>
            </p:cNvSpPr>
            <p:nvPr/>
          </p:nvSpPr>
          <p:spPr bwMode="auto">
            <a:xfrm>
              <a:off x="1364055" y="4552382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F</a:t>
              </a:r>
            </a:p>
          </p:txBody>
        </p:sp>
        <p:sp>
          <p:nvSpPr>
            <p:cNvPr id="6157" name="TextBox 10"/>
            <p:cNvSpPr txBox="1">
              <a:spLocks noChangeArrowheads="1"/>
            </p:cNvSpPr>
            <p:nvPr/>
          </p:nvSpPr>
          <p:spPr bwMode="auto">
            <a:xfrm>
              <a:off x="1362546" y="4999690"/>
              <a:ext cx="3642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G</a:t>
              </a:r>
            </a:p>
          </p:txBody>
        </p:sp>
      </p:grpSp>
      <p:sp>
        <p:nvSpPr>
          <p:cNvPr id="6148" name="TextBox 4"/>
          <p:cNvSpPr txBox="1">
            <a:spLocks noChangeArrowheads="1"/>
          </p:cNvSpPr>
          <p:nvPr/>
        </p:nvSpPr>
        <p:spPr bwMode="auto">
          <a:xfrm>
            <a:off x="6629401" y="1981200"/>
            <a:ext cx="25812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V at A = Vref * 7R / 8R</a:t>
            </a:r>
          </a:p>
          <a:p>
            <a:pPr eaLnBrk="1" hangingPunct="1"/>
            <a:r>
              <a:rPr lang="en-US"/>
              <a:t>V at B = Vref * 6R / 8R</a:t>
            </a:r>
          </a:p>
          <a:p>
            <a:pPr eaLnBrk="1" hangingPunct="1"/>
            <a:r>
              <a:rPr lang="en-US"/>
              <a:t>…</a:t>
            </a:r>
          </a:p>
          <a:p>
            <a:pPr eaLnBrk="1" hangingPunct="1"/>
            <a:r>
              <a:rPr lang="en-US"/>
              <a:t>V at G = Vref * R / 8R </a:t>
            </a:r>
          </a:p>
        </p:txBody>
      </p:sp>
      <p:sp>
        <p:nvSpPr>
          <p:cNvPr id="6149" name="TextBox 13"/>
          <p:cNvSpPr txBox="1">
            <a:spLocks noChangeArrowheads="1"/>
          </p:cNvSpPr>
          <p:nvPr/>
        </p:nvSpPr>
        <p:spPr bwMode="auto">
          <a:xfrm>
            <a:off x="6634164" y="3754438"/>
            <a:ext cx="205422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/>
              <a:t>V at A = Vref * 7/8</a:t>
            </a:r>
          </a:p>
          <a:p>
            <a:pPr eaLnBrk="1" hangingPunct="1"/>
            <a:r>
              <a:rPr lang="en-US"/>
              <a:t>V at B = Vref * 6/8</a:t>
            </a:r>
          </a:p>
          <a:p>
            <a:pPr eaLnBrk="1" hangingPunct="1"/>
            <a:r>
              <a:rPr lang="en-US"/>
              <a:t>…</a:t>
            </a:r>
          </a:p>
          <a:p>
            <a:pPr eaLnBrk="1" hangingPunct="1"/>
            <a:r>
              <a:rPr lang="en-US"/>
              <a:t>V at G = Vref * 1/8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ชื่อเรื่อง 1"/>
          <p:cNvSpPr>
            <a:spLocks noGrp="1"/>
          </p:cNvSpPr>
          <p:nvPr>
            <p:ph type="title"/>
          </p:nvPr>
        </p:nvSpPr>
        <p:spPr>
          <a:xfrm>
            <a:off x="1981200" y="277813"/>
            <a:ext cx="8229600" cy="1143000"/>
          </a:xfrm>
        </p:spPr>
        <p:txBody>
          <a:bodyPr/>
          <a:lstStyle/>
          <a:p>
            <a:r>
              <a:rPr lang="en-US"/>
              <a:t>Direct Conversion</a:t>
            </a:r>
            <a:endParaRPr lang="th-TH"/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2362201" y="1524001"/>
            <a:ext cx="3889375" cy="4278313"/>
            <a:chOff x="838200" y="1524000"/>
            <a:chExt cx="3889375" cy="4278861"/>
          </a:xfrm>
        </p:grpSpPr>
        <p:pic>
          <p:nvPicPr>
            <p:cNvPr id="7173" name="Picture 4" descr="http://www.hardwaresecrets.com/imageview.php?image=37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524000"/>
              <a:ext cx="3889375" cy="42788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74" name="TextBox 2"/>
            <p:cNvSpPr txBox="1">
              <a:spLocks noChangeArrowheads="1"/>
            </p:cNvSpPr>
            <p:nvPr/>
          </p:nvSpPr>
          <p:spPr bwMode="auto">
            <a:xfrm>
              <a:off x="1371600" y="2133600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A</a:t>
              </a:r>
            </a:p>
          </p:txBody>
        </p:sp>
        <p:sp>
          <p:nvSpPr>
            <p:cNvPr id="7175" name="TextBox 5"/>
            <p:cNvSpPr txBox="1">
              <a:spLocks noChangeArrowheads="1"/>
            </p:cNvSpPr>
            <p:nvPr/>
          </p:nvSpPr>
          <p:spPr bwMode="auto">
            <a:xfrm>
              <a:off x="1370091" y="2630032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B</a:t>
              </a:r>
            </a:p>
          </p:txBody>
        </p:sp>
        <p:sp>
          <p:nvSpPr>
            <p:cNvPr id="7176" name="TextBox 6"/>
            <p:cNvSpPr txBox="1">
              <a:spLocks noChangeArrowheads="1"/>
            </p:cNvSpPr>
            <p:nvPr/>
          </p:nvSpPr>
          <p:spPr bwMode="auto">
            <a:xfrm>
              <a:off x="1368582" y="3104264"/>
              <a:ext cx="3513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C</a:t>
              </a:r>
            </a:p>
          </p:txBody>
        </p:sp>
        <p:sp>
          <p:nvSpPr>
            <p:cNvPr id="7177" name="TextBox 7"/>
            <p:cNvSpPr txBox="1">
              <a:spLocks noChangeArrowheads="1"/>
            </p:cNvSpPr>
            <p:nvPr/>
          </p:nvSpPr>
          <p:spPr bwMode="auto">
            <a:xfrm>
              <a:off x="1367073" y="3559518"/>
              <a:ext cx="3513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D</a:t>
              </a:r>
            </a:p>
          </p:txBody>
        </p:sp>
        <p:sp>
          <p:nvSpPr>
            <p:cNvPr id="7178" name="TextBox 8"/>
            <p:cNvSpPr txBox="1">
              <a:spLocks noChangeArrowheads="1"/>
            </p:cNvSpPr>
            <p:nvPr/>
          </p:nvSpPr>
          <p:spPr bwMode="auto">
            <a:xfrm>
              <a:off x="1365564" y="4055950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E</a:t>
              </a:r>
            </a:p>
          </p:txBody>
        </p:sp>
        <p:sp>
          <p:nvSpPr>
            <p:cNvPr id="7179" name="TextBox 9"/>
            <p:cNvSpPr txBox="1">
              <a:spLocks noChangeArrowheads="1"/>
            </p:cNvSpPr>
            <p:nvPr/>
          </p:nvSpPr>
          <p:spPr bwMode="auto">
            <a:xfrm>
              <a:off x="1364055" y="4552382"/>
              <a:ext cx="33855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F</a:t>
              </a:r>
            </a:p>
          </p:txBody>
        </p:sp>
        <p:sp>
          <p:nvSpPr>
            <p:cNvPr id="7180" name="TextBox 10"/>
            <p:cNvSpPr txBox="1">
              <a:spLocks noChangeArrowheads="1"/>
            </p:cNvSpPr>
            <p:nvPr/>
          </p:nvSpPr>
          <p:spPr bwMode="auto">
            <a:xfrm>
              <a:off x="1362546" y="4999690"/>
              <a:ext cx="36420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/>
                <a:t>G</a:t>
              </a:r>
            </a:p>
          </p:txBody>
        </p:sp>
      </p:grpSp>
      <p:sp>
        <p:nvSpPr>
          <p:cNvPr id="7172" name="TextBox 4"/>
          <p:cNvSpPr txBox="1">
            <a:spLocks noChangeArrowheads="1"/>
          </p:cNvSpPr>
          <p:nvPr/>
        </p:nvSpPr>
        <p:spPr bwMode="auto">
          <a:xfrm>
            <a:off x="6629400" y="1981200"/>
            <a:ext cx="37133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dirty="0"/>
              <a:t>If </a:t>
            </a:r>
            <a:r>
              <a:rPr lang="en-US" dirty="0" err="1"/>
              <a:t>Vref</a:t>
            </a:r>
            <a:r>
              <a:rPr lang="en-US" dirty="0"/>
              <a:t> = 8V and Vin = 5.5 V</a:t>
            </a:r>
          </a:p>
          <a:p>
            <a:pPr eaLnBrk="1" hangingPunct="1"/>
            <a:r>
              <a:rPr lang="en-US" dirty="0"/>
              <a:t>What is the output of the ADC?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Output of comparator = 0b0011111</a:t>
            </a:r>
          </a:p>
          <a:p>
            <a:pPr eaLnBrk="1" hangingPunct="1"/>
            <a:r>
              <a:rPr lang="en-US" dirty="0"/>
              <a:t>Output of encoder = 0b101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391400" y="4291359"/>
            <a:ext cx="1553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Demo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5"/>
          <p:cNvSpPr>
            <a:spLocks noChangeArrowheads="1"/>
          </p:cNvSpPr>
          <p:nvPr/>
        </p:nvSpPr>
        <p:spPr bwMode="auto">
          <a:xfrm>
            <a:off x="3733800" y="533400"/>
            <a:ext cx="4681538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/>
              <a:t>2. Ramp-Compare ADC</a:t>
            </a:r>
          </a:p>
        </p:txBody>
      </p:sp>
      <p:sp>
        <p:nvSpPr>
          <p:cNvPr id="8196" name="TextBox 3"/>
          <p:cNvSpPr txBox="1">
            <a:spLocks noChangeArrowheads="1"/>
          </p:cNvSpPr>
          <p:nvPr/>
        </p:nvSpPr>
        <p:spPr bwMode="auto">
          <a:xfrm>
            <a:off x="2514600" y="5562601"/>
            <a:ext cx="73869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dirty="0"/>
              <a:t>ใช้วงจรเปรียบเทียบแรงดันเพียงชุดเดียว โดยมีวงจรสร้างดัน </a:t>
            </a:r>
            <a:r>
              <a:rPr lang="en-US" dirty="0"/>
              <a:t>(DAC) </a:t>
            </a:r>
            <a:r>
              <a:rPr lang="th-TH" dirty="0"/>
              <a:t>ค่อยๆ เพิ่มแรงดัน</a:t>
            </a:r>
          </a:p>
          <a:p>
            <a:pPr eaLnBrk="1" hangingPunct="1"/>
            <a:r>
              <a:rPr lang="th-TH" dirty="0"/>
              <a:t>เปรียบเทียบขึ้นจนมีค่าเกิน </a:t>
            </a:r>
            <a:r>
              <a:rPr lang="en-US" dirty="0"/>
              <a:t>Vin</a:t>
            </a:r>
            <a:endParaRPr lang="th-TH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527914"/>
            <a:ext cx="5715000" cy="39418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90985" y="4343400"/>
            <a:ext cx="1553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Demo</a:t>
            </a:r>
            <a:endParaRPr 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sub.allaboutcircuits.com/images/0426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884363"/>
            <a:ext cx="6697663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Rectangle 5"/>
          <p:cNvSpPr>
            <a:spLocks noChangeArrowheads="1"/>
          </p:cNvSpPr>
          <p:nvPr/>
        </p:nvSpPr>
        <p:spPr bwMode="auto">
          <a:xfrm>
            <a:off x="2590801" y="533400"/>
            <a:ext cx="7370763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/>
              <a:t>Ramp-Compare ADC Signal Example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14600" y="5562600"/>
            <a:ext cx="74222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dirty="0"/>
              <a:t>ข้อเสียอย่างหนึ่งของ </a:t>
            </a:r>
            <a:r>
              <a:rPr lang="en-US" dirty="0"/>
              <a:t>Ramp-Compare </a:t>
            </a:r>
            <a:r>
              <a:rPr lang="th-TH" dirty="0"/>
              <a:t>คือใช้เวลาในการแปลงค่าไม่เท่ากัน </a:t>
            </a:r>
            <a:r>
              <a:rPr lang="en-US" dirty="0"/>
              <a:t>Analog </a:t>
            </a:r>
            <a:endParaRPr lang="th-TH" dirty="0"/>
          </a:p>
          <a:p>
            <a:pPr eaLnBrk="1" hangingPunct="1"/>
            <a:r>
              <a:rPr lang="en-US" dirty="0"/>
              <a:t>Input </a:t>
            </a:r>
            <a:r>
              <a:rPr lang="th-TH" dirty="0"/>
              <a:t>ที่มีค่ามากจะใช้เวลาแปลงนานกว่า ซึ่งเวลาที่แตกต่างกันนี้อาจส่งผลต่อจังหวะ</a:t>
            </a:r>
          </a:p>
          <a:p>
            <a:pPr eaLnBrk="1" hangingPunct="1"/>
            <a:r>
              <a:rPr lang="th-TH" dirty="0"/>
              <a:t>การทำงานของ </a:t>
            </a:r>
            <a:r>
              <a:rPr lang="en-US" dirty="0"/>
              <a:t>MCU</a:t>
            </a:r>
            <a:endParaRPr lang="th-TH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5"/>
          <p:cNvSpPr>
            <a:spLocks noChangeArrowheads="1"/>
          </p:cNvSpPr>
          <p:nvPr/>
        </p:nvSpPr>
        <p:spPr bwMode="auto">
          <a:xfrm>
            <a:off x="3581400" y="381000"/>
            <a:ext cx="58991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b="1"/>
              <a:t>3. Successive-Approximation</a:t>
            </a:r>
          </a:p>
        </p:txBody>
      </p:sp>
      <p:sp>
        <p:nvSpPr>
          <p:cNvPr id="10246" name="TextBox 6"/>
          <p:cNvSpPr txBox="1">
            <a:spLocks noChangeArrowheads="1"/>
          </p:cNvSpPr>
          <p:nvPr/>
        </p:nvSpPr>
        <p:spPr bwMode="auto">
          <a:xfrm>
            <a:off x="2579689" y="5880100"/>
            <a:ext cx="75649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th-TH" dirty="0"/>
              <a:t>คือ </a:t>
            </a:r>
            <a:r>
              <a:rPr lang="en-US" dirty="0"/>
              <a:t>Ramp Compare ADC </a:t>
            </a:r>
            <a:r>
              <a:rPr lang="th-TH" dirty="0"/>
              <a:t>ที่ปรับปรุงโดยใช้หลักของ </a:t>
            </a:r>
            <a:r>
              <a:rPr lang="en-US" dirty="0"/>
              <a:t>Binary Search </a:t>
            </a:r>
            <a:r>
              <a:rPr lang="th-TH" dirty="0"/>
              <a:t>ในการหาค่าที่</a:t>
            </a:r>
          </a:p>
          <a:p>
            <a:pPr eaLnBrk="1" hangingPunct="1"/>
            <a:r>
              <a:rPr lang="th-TH" dirty="0"/>
              <a:t>ใกล้เคียง </a:t>
            </a:r>
            <a:r>
              <a:rPr lang="en-US" dirty="0"/>
              <a:t>Vin </a:t>
            </a:r>
            <a:r>
              <a:rPr lang="th-TH" dirty="0"/>
              <a:t>ที่สุด (แทนการค่อยๆ เพิ่มค่าจากน้อยไปมาก)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47800"/>
            <a:ext cx="5943600" cy="3858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0" y="4598302"/>
            <a:ext cx="15536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Demo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ปัญหาของการใช้ threshold ค่าเดียวในการควบคุม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1740367" y="2297067"/>
            <a:ext cx="8879600" cy="37800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GB" sz="2800"/>
              <a:t>while(true) {</a:t>
            </a:r>
            <a:endParaRPr sz="2800"/>
          </a:p>
          <a:p>
            <a:pPr marL="0" indent="0">
              <a:spcBef>
                <a:spcPts val="2133"/>
              </a:spcBef>
              <a:buNone/>
            </a:pPr>
            <a:r>
              <a:rPr lang="en-GB" sz="2800"/>
              <a:t>	If sensor1 &lt; 500 [ turnOn(); ]</a:t>
            </a:r>
            <a:endParaRPr sz="2800"/>
          </a:p>
          <a:p>
            <a:pPr marL="0" indent="0">
              <a:spcBef>
                <a:spcPts val="2133"/>
              </a:spcBef>
              <a:buNone/>
            </a:pPr>
            <a:r>
              <a:rPr lang="en-GB" sz="2800"/>
              <a:t>	If sensor1 &gt; 500 [ turnOff(); ]</a:t>
            </a:r>
            <a:endParaRPr sz="2800"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-GB" sz="2800"/>
              <a:t>}</a:t>
            </a:r>
            <a:endParaRPr sz="2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ปัญหาของการใช้ threshold ค่าเดียวในการควบคุม (ต่อ)</a:t>
            </a:r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987800" y="1986633"/>
            <a:ext cx="10009600" cy="36200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Autofit/>
          </a:bodyPr>
          <a:lstStyle/>
          <a:p>
            <a:pPr indent="-482588">
              <a:buSzPts val="2100"/>
            </a:pPr>
            <a:r>
              <a:rPr lang="en-GB" sz="2800"/>
              <a:t>ค่าเซ็นเซอร์จำนวนมากมีการแกว่ง</a:t>
            </a:r>
            <a:endParaRPr sz="2800"/>
          </a:p>
          <a:p>
            <a:pPr indent="-482588">
              <a:buSzPts val="2100"/>
            </a:pPr>
            <a:r>
              <a:rPr lang="en-GB" sz="2800"/>
              <a:t>บางครั้งเกิด Feedback จาก output เช่น</a:t>
            </a:r>
            <a:endParaRPr sz="2800"/>
          </a:p>
          <a:p>
            <a:pPr lvl="1" indent="-482588">
              <a:spcBef>
                <a:spcPts val="0"/>
              </a:spcBef>
              <a:buSzPts val="2100"/>
            </a:pPr>
            <a:r>
              <a:rPr lang="en-GB" sz="2800"/>
              <a:t>ปั๊มน้ำอัตโนมัติ: ลูกลอยไม่อยู่นิ่งเพราะน้ำกระเพื่อมจากน้ำที่ปั๊มสูบเข้า</a:t>
            </a:r>
            <a:endParaRPr sz="2800"/>
          </a:p>
          <a:p>
            <a:pPr lvl="1" indent="-482588">
              <a:spcBef>
                <a:spcPts val="0"/>
              </a:spcBef>
              <a:buSzPts val="2100"/>
            </a:pPr>
            <a:r>
              <a:rPr lang="en-GB" sz="2800"/>
              <a:t>โคมไฟอัตโนมัติ: แสงจากหลอดไฟบางส่วนวกกลับไปตกกระทบเซ็นเซอร์แสง</a:t>
            </a:r>
            <a:endParaRPr sz="2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การติดดับติดต่อกันมักส่งผลเสียต่ออุปกรณ์</a:t>
            </a:r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Autofit/>
          </a:bodyPr>
          <a:lstStyle/>
          <a:p>
            <a:r>
              <a:rPr lang="en-GB"/>
              <a:t>เกิดไฟกระชากบ่อยครั้งหากเป็นอุปกรณ์ที่กินพลังงานมาก เช่นปั๊มน้ำ รีเลย์</a:t>
            </a:r>
            <a:endParaRPr/>
          </a:p>
          <a:p>
            <a:r>
              <a:rPr lang="en-GB"/>
              <a:t>อายุการใช้งานของอุปกรณ์สั้นลง</a:t>
            </a:r>
            <a:endParaRPr/>
          </a:p>
          <a:p>
            <a:r>
              <a:rPr lang="en-GB"/>
              <a:t>ส่งผลให้ผู้ใช้เกิดความรำคาญ กระทบต่อการใช้งานจริง [</a:t>
            </a:r>
            <a:r>
              <a:rPr lang="en-GB" u="sng">
                <a:solidFill>
                  <a:schemeClr val="hlink"/>
                </a:solidFill>
                <a:hlinkClick r:id="rId3"/>
              </a:rPr>
              <a:t>ตัวอย่าง 7-Eleven</a:t>
            </a:r>
            <a:r>
              <a:rPr lang="en-GB"/>
              <a:t>]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การใช้ Hysteresis แก้ไขปัญหา</a:t>
            </a:r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7228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-GB"/>
              <a:t>กำหนด on threshold และ off threshold แยกกัน</a:t>
            </a:r>
            <a:endParaRPr/>
          </a:p>
        </p:txBody>
      </p:sp>
      <p:sp>
        <p:nvSpPr>
          <p:cNvPr id="94" name="Google Shape;94;p18"/>
          <p:cNvSpPr txBox="1"/>
          <p:nvPr/>
        </p:nvSpPr>
        <p:spPr>
          <a:xfrm>
            <a:off x="870200" y="2492967"/>
            <a:ext cx="10451600" cy="4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while(ture) {</a:t>
            </a:r>
            <a:endParaRPr sz="2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</a:pPr>
            <a:r>
              <a:rPr lang="en-GB" sz="2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If sensor1 &lt; 400 [ turnOn(); ]</a:t>
            </a:r>
            <a:endParaRPr sz="2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</a:pPr>
            <a:r>
              <a:rPr lang="en-GB" sz="2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If sensor1 &gt; 600 [ turnOff(); ]</a:t>
            </a:r>
            <a:endParaRPr sz="2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</a:pPr>
            <a:r>
              <a:rPr lang="en-GB" sz="2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endParaRPr sz="2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5" name="Google Shape;95;p18"/>
          <p:cNvSpPr/>
          <p:nvPr/>
        </p:nvSpPr>
        <p:spPr>
          <a:xfrm>
            <a:off x="9070267" y="1596667"/>
            <a:ext cx="1644800" cy="19340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/>
              <a:t>Off</a:t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9070267" y="3530627"/>
            <a:ext cx="1644800" cy="7416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1333"/>
              <a:t>Guard band</a:t>
            </a:r>
            <a:endParaRPr sz="1333"/>
          </a:p>
        </p:txBody>
      </p:sp>
      <p:sp>
        <p:nvSpPr>
          <p:cNvPr id="97" name="Google Shape;97;p18"/>
          <p:cNvSpPr/>
          <p:nvPr/>
        </p:nvSpPr>
        <p:spPr>
          <a:xfrm>
            <a:off x="9070267" y="4272037"/>
            <a:ext cx="1644800" cy="1585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/>
              <a:t>On</a:t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10782333" y="4001800"/>
            <a:ext cx="769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/>
              <a:t>400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10782333" y="3249167"/>
            <a:ext cx="7696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/>
              <a:t>600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of batteries</a:t>
            </a:r>
            <a:endParaRPr lang="th-TH" dirty="0"/>
          </a:p>
        </p:txBody>
      </p:sp>
      <p:pic>
        <p:nvPicPr>
          <p:cNvPr id="14338" name="Picture 2" descr="http://www.vcharkarn.com/userfiles/245093/3(3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823997"/>
            <a:ext cx="472440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://img.directindustry.com/images_di/photo-g/15208-381568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59210"/>
            <a:ext cx="4114800" cy="411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481584" y="5461414"/>
            <a:ext cx="31983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Li-ion (Lithium ion)</a:t>
            </a:r>
          </a:p>
          <a:p>
            <a:pPr algn="ctr"/>
            <a:r>
              <a:rPr lang="en-US" dirty="0"/>
              <a:t>Rechargeable, High capacity,</a:t>
            </a:r>
          </a:p>
          <a:p>
            <a:pPr algn="ctr"/>
            <a:r>
              <a:rPr lang="en-US" dirty="0"/>
              <a:t>Explode when short circuited </a:t>
            </a:r>
            <a:endParaRPr lang="th-TH" dirty="0"/>
          </a:p>
        </p:txBody>
      </p:sp>
      <p:sp>
        <p:nvSpPr>
          <p:cNvPr id="6" name="TextBox 5"/>
          <p:cNvSpPr txBox="1"/>
          <p:nvPr/>
        </p:nvSpPr>
        <p:spPr>
          <a:xfrm>
            <a:off x="6110168" y="5461414"/>
            <a:ext cx="54169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LIPO (Lithium Polymer)</a:t>
            </a:r>
          </a:p>
          <a:p>
            <a:pPr algn="ctr"/>
            <a:r>
              <a:rPr lang="en-US" dirty="0"/>
              <a:t>Rechargeable, Very high current (Good for Drones)</a:t>
            </a:r>
          </a:p>
          <a:p>
            <a:pPr algn="ctr"/>
            <a:r>
              <a:rPr lang="en-US" dirty="0"/>
              <a:t>Easily damaged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49315236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บางครั้งเซ็นเซอร์มี hysteresis ในตัว</a:t>
            </a:r>
            <a:endParaRPr/>
          </a:p>
        </p:txBody>
      </p:sp>
      <p:pic>
        <p:nvPicPr>
          <p:cNvPr id="105" name="Google Shape;105;p19" descr="floating swit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7133" y="1810201"/>
            <a:ext cx="4301968" cy="39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1335" y="2050833"/>
            <a:ext cx="4534565" cy="38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82233" y="5921033"/>
            <a:ext cx="5418800" cy="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533"/>
              <a:t>ลูกลอยไฟฟ้า</a:t>
            </a:r>
            <a:endParaRPr sz="2533"/>
          </a:p>
        </p:txBody>
      </p:sp>
      <p:sp>
        <p:nvSpPr>
          <p:cNvPr id="108" name="Google Shape;108;p19"/>
          <p:cNvSpPr txBox="1"/>
          <p:nvPr/>
        </p:nvSpPr>
        <p:spPr>
          <a:xfrm>
            <a:off x="5573533" y="5921033"/>
            <a:ext cx="6054000" cy="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GB" sz="2533"/>
              <a:t>สวิทด้านในจะสับและปล่อยที่ระดับต่างกัน</a:t>
            </a:r>
            <a:endParaRPr sz="2533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Typical Use: Water Pump Control</a:t>
            </a:r>
            <a:endParaRPr/>
          </a:p>
        </p:txBody>
      </p:sp>
      <p:pic>
        <p:nvPicPr>
          <p:cNvPr id="114" name="Google Shape;114;p20" descr="floating switch pump contro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895" y="1827996"/>
            <a:ext cx="6312167" cy="442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 descr="NO NC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4031" y="2050840"/>
            <a:ext cx="1338700" cy="163833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9179184" y="4026367"/>
            <a:ext cx="1768400" cy="6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/>
              <a:t>Sensor Pinout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68600" y="910600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Simple Low-Pass Filtering: </a:t>
            </a:r>
            <a:br>
              <a:rPr lang="en-GB"/>
            </a:br>
            <a:r>
              <a:rPr lang="en-GB"/>
              <a:t>Hardware Filtering using Capacitors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249" y="2005133"/>
            <a:ext cx="8814049" cy="41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Capacitors slow down the signal change</a:t>
            </a:r>
            <a:endParaRPr/>
          </a:p>
        </p:txBody>
      </p:sp>
      <p:pic>
        <p:nvPicPr>
          <p:cNvPr id="133" name="Google Shape;133;p23" descr="capacitor filter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450" y="1818367"/>
            <a:ext cx="8645100" cy="4567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How do we know the right capacitor size to use?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415600" y="1958433"/>
            <a:ext cx="11360800" cy="4133200"/>
          </a:xfrm>
          <a:prstGeom prst="rect">
            <a:avLst/>
          </a:prstGeom>
        </p:spPr>
        <p:txBody>
          <a:bodyPr spcFirstLastPara="1" vert="horz" wrap="square" lIns="121900" tIns="121900" rIns="121900" bIns="121900" anchor="t" anchorCtr="0">
            <a:noAutofit/>
          </a:bodyPr>
          <a:lstStyle/>
          <a:p>
            <a:pPr>
              <a:buAutoNum type="arabicPeriod"/>
            </a:pPr>
            <a:r>
              <a:rPr lang="en-GB"/>
              <a:t>Trial &amp; error</a:t>
            </a:r>
            <a:endParaRPr/>
          </a:p>
          <a:p>
            <a:pPr>
              <a:buAutoNum type="arabicPeriod"/>
            </a:pPr>
            <a:r>
              <a:rPr lang="en-GB"/>
              <a:t>Calculate the frequency response of a low-pass filter</a:t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1936" y="3104818"/>
            <a:ext cx="6814065" cy="1955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6667" y="5060651"/>
            <a:ext cx="3251200" cy="156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4"/>
          <p:cNvSpPr txBox="1"/>
          <p:nvPr/>
        </p:nvSpPr>
        <p:spPr>
          <a:xfrm>
            <a:off x="6329000" y="5472933"/>
            <a:ext cx="52036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/>
              <a:t>Fc is where the output power (not amplitude) is half of the input.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415600" y="4966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Simple Low-Pass Filtering:  Software Implementation</a:t>
            </a:r>
            <a:endParaRPr/>
          </a:p>
        </p:txBody>
      </p:sp>
      <p:pic>
        <p:nvPicPr>
          <p:cNvPr id="148" name="Google Shape;148;p25" descr="weighted average formula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551" y="1997734"/>
            <a:ext cx="4991100" cy="138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5"/>
          <p:cNvSpPr txBox="1"/>
          <p:nvPr/>
        </p:nvSpPr>
        <p:spPr>
          <a:xfrm>
            <a:off x="2979567" y="3776933"/>
            <a:ext cx="6954800" cy="20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sz="2267"/>
              <a:t>Where </a:t>
            </a:r>
            <a:endParaRPr sz="2267"/>
          </a:p>
          <a:p>
            <a:pPr marL="609585" indent="-448722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2267"/>
              <a:t>Xn = The current average value</a:t>
            </a:r>
            <a:endParaRPr sz="2267"/>
          </a:p>
          <a:p>
            <a:pPr marL="609585" indent="-448722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2267"/>
              <a:t>X(n-1) = The previous average value</a:t>
            </a:r>
            <a:endParaRPr sz="2267"/>
          </a:p>
          <a:p>
            <a:pPr marL="609585" indent="-448722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2267"/>
              <a:t>I = new sensor value</a:t>
            </a:r>
            <a:endParaRPr sz="2267"/>
          </a:p>
          <a:p>
            <a:pPr marL="609585" indent="-448722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2267"/>
              <a:t>w = weight</a:t>
            </a:r>
            <a:endParaRPr sz="2267"/>
          </a:p>
          <a:p>
            <a:pPr>
              <a:spcBef>
                <a:spcPts val="0"/>
              </a:spcBef>
              <a:spcAft>
                <a:spcPts val="0"/>
              </a:spcAft>
            </a:pPr>
            <a:endParaRPr sz="2267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415600" y="832167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Example: Small Weight</a:t>
            </a:r>
            <a:br>
              <a:rPr lang="en-GB"/>
            </a:br>
            <a:r>
              <a:rPr lang="en-GB" sz="2667"/>
              <a:t>Limited noise rejection</a:t>
            </a:r>
            <a:r>
              <a:rPr lang="en-GB"/>
              <a:t> </a:t>
            </a:r>
            <a:endParaRPr/>
          </a:p>
        </p:txBody>
      </p:sp>
      <p:sp>
        <p:nvSpPr>
          <p:cNvPr id="155" name="Google Shape;155;p26"/>
          <p:cNvSpPr txBox="1"/>
          <p:nvPr/>
        </p:nvSpPr>
        <p:spPr>
          <a:xfrm>
            <a:off x="4713067" y="6056267"/>
            <a:ext cx="2366000" cy="6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GB" u="sng">
                <a:solidFill>
                  <a:schemeClr val="hlink"/>
                </a:solidFill>
                <a:hlinkClick r:id="rId3"/>
              </a:rPr>
              <a:t>Open this example</a:t>
            </a:r>
            <a:endParaRPr/>
          </a:p>
        </p:txBody>
      </p:sp>
      <p:pic>
        <p:nvPicPr>
          <p:cNvPr id="156" name="Google Shape;156;p26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900" y="1677867"/>
            <a:ext cx="6752344" cy="417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415600" y="772933"/>
            <a:ext cx="11360800" cy="978000"/>
          </a:xfrm>
          <a:prstGeom prst="rect">
            <a:avLst/>
          </a:prstGeom>
        </p:spPr>
        <p:txBody>
          <a:bodyPr spcFirstLastPara="1" vert="horz" wrap="square" lIns="121900" tIns="121900" rIns="121900" bIns="121900" anchor="b" anchorCtr="0">
            <a:noAutofit/>
          </a:bodyPr>
          <a:lstStyle/>
          <a:p>
            <a:r>
              <a:rPr lang="en-GB"/>
              <a:t>Example: Higher weight</a:t>
            </a:r>
            <a:endParaRPr/>
          </a:p>
          <a:p>
            <a:r>
              <a:rPr lang="en-GB" sz="3067"/>
              <a:t>Better noise rejection, but also causes a delay</a:t>
            </a:r>
            <a:r>
              <a:rPr lang="en-GB"/>
              <a:t> </a:t>
            </a:r>
            <a:endParaRPr/>
          </a:p>
        </p:txBody>
      </p:sp>
      <p:pic>
        <p:nvPicPr>
          <p:cNvPr id="162" name="Google Shape;162;p2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401" y="1563500"/>
            <a:ext cx="8048948" cy="4976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447800"/>
            <a:ext cx="8077200" cy="2590801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US" dirty="0"/>
              <a:t>Digital Interfaces</a:t>
            </a:r>
            <a:br>
              <a:rPr lang="en-US" dirty="0"/>
            </a:br>
            <a:r>
              <a:rPr lang="en-US" dirty="0"/>
              <a:t>and</a:t>
            </a:r>
            <a:br>
              <a:rPr lang="en-US" dirty="0"/>
            </a:br>
            <a:r>
              <a:rPr lang="en-US" dirty="0"/>
              <a:t>Basic PIC-C I2C Communication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667000" y="5562601"/>
            <a:ext cx="6793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/>
              <a:t>Arnan</a:t>
            </a:r>
            <a:r>
              <a:rPr lang="en-US" b="1" dirty="0"/>
              <a:t> (Roger) </a:t>
            </a:r>
            <a:r>
              <a:rPr lang="en-US" b="1" dirty="0" err="1"/>
              <a:t>Sipitakiat</a:t>
            </a:r>
            <a:endParaRPr lang="en-US" b="1" dirty="0"/>
          </a:p>
          <a:p>
            <a:pPr algn="ctr"/>
            <a:r>
              <a:rPr lang="en-US" dirty="0"/>
              <a:t>Department of Computer Engineering, Chiang Mai University, Thailand</a:t>
            </a:r>
            <a:endParaRPr lang="th-TH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I2C? </a:t>
            </a:r>
            <a:br>
              <a:rPr lang="en-US" dirty="0"/>
            </a:br>
            <a:r>
              <a:rPr lang="en-US" sz="3100" dirty="0"/>
              <a:t>Case study of how an Ultrasonic Proximity Sensor works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3581400"/>
            <a:ext cx="6934200" cy="2838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0" y="1640513"/>
            <a:ext cx="2438400" cy="1537252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2514600" y="3177766"/>
            <a:ext cx="3581400" cy="1622835"/>
            <a:chOff x="990600" y="3177765"/>
            <a:chExt cx="3581400" cy="162283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572000" y="3177765"/>
              <a:ext cx="0" cy="32743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990600" y="3505200"/>
              <a:ext cx="358140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990600" y="3505200"/>
              <a:ext cx="0" cy="12954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990600" y="4800600"/>
              <a:ext cx="45720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42104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this circuit?</a:t>
            </a:r>
          </a:p>
        </p:txBody>
      </p:sp>
      <p:pic>
        <p:nvPicPr>
          <p:cNvPr id="28674" name="Picture 2" descr="C:\Users\arnan\Documents\courses\Micro Lab\illustrations\PIC pin to mo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209800"/>
            <a:ext cx="490909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124201" y="5911971"/>
            <a:ext cx="7212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microcontroller usually supplies limited current (i.e. 25 mA). </a:t>
            </a:r>
          </a:p>
          <a:p>
            <a:r>
              <a:rPr lang="en-US" dirty="0"/>
              <a:t>This is ok for LEDs but not enough for high current loads like a motor</a:t>
            </a:r>
          </a:p>
        </p:txBody>
      </p:sp>
    </p:spTree>
    <p:extLst>
      <p:ext uri="{BB962C8B-B14F-4D97-AF65-F5344CB8AC3E}">
        <p14:creationId xmlns:p14="http://schemas.microsoft.com/office/powerpoint/2010/main" val="18982496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Direct Connection to the module</a:t>
            </a:r>
            <a:br>
              <a:rPr lang="en-US" dirty="0"/>
            </a:br>
            <a:r>
              <a:rPr lang="en-US" sz="2200" dirty="0"/>
              <a:t>You need to do all the timing yourself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8752" y="3634880"/>
            <a:ext cx="1571297" cy="990600"/>
          </a:xfrm>
          <a:prstGeom prst="rect">
            <a:avLst/>
          </a:prstGeom>
        </p:spPr>
      </p:pic>
      <p:pic>
        <p:nvPicPr>
          <p:cNvPr id="1026" name="Picture 2" descr="https://encrypted-tbn2.gstatic.com/images?q=tbn:ANd9GcQ8WMJhPBIJEnbHjQTUMKWKG8P4zuXDCXgbVlbVI5DyeujqjPp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1" y="3153849"/>
            <a:ext cx="3505200" cy="23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876801" y="3962400"/>
            <a:ext cx="2756751" cy="0"/>
          </a:xfrm>
          <a:prstGeom prst="straightConnector1">
            <a:avLst/>
          </a:prstGeom>
          <a:ln w="5715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017336" y="3336673"/>
            <a:ext cx="2475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Implement timing</a:t>
            </a:r>
            <a:endParaRPr lang="th-TH" sz="2400" b="1" dirty="0"/>
          </a:p>
        </p:txBody>
      </p:sp>
    </p:spTree>
    <p:extLst>
      <p:ext uri="{BB962C8B-B14F-4D97-AF65-F5344CB8AC3E}">
        <p14:creationId xmlns:p14="http://schemas.microsoft.com/office/powerpoint/2010/main" val="10404835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1" y="2209800"/>
            <a:ext cx="1571297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3551" y="3505200"/>
            <a:ext cx="1714500" cy="171450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239000" y="1676400"/>
            <a:ext cx="2590800" cy="3657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1026" name="Picture 2" descr="https://encrypted-tbn2.gstatic.com/images?q=tbn:ANd9GcQ8WMJhPBIJEnbHjQTUMKWKG8P4zuXDCXgbVlbVI5DyeujqjPp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1" y="3153849"/>
            <a:ext cx="3505200" cy="233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>
            <a:off x="4876801" y="3962400"/>
            <a:ext cx="2756751" cy="0"/>
          </a:xfrm>
          <a:prstGeom prst="straightConnector1">
            <a:avLst/>
          </a:prstGeom>
          <a:ln w="5715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82041" y="3316070"/>
            <a:ext cx="78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I2C</a:t>
            </a:r>
            <a:endParaRPr lang="th-TH" sz="3600" b="1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490801" y="3200401"/>
            <a:ext cx="0" cy="722811"/>
          </a:xfrm>
          <a:prstGeom prst="straightConnector1">
            <a:avLst/>
          </a:prstGeom>
          <a:ln w="5715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63825" y="3246439"/>
            <a:ext cx="112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Take care </a:t>
            </a:r>
          </a:p>
          <a:p>
            <a:r>
              <a:rPr lang="en-US" b="1" dirty="0"/>
              <a:t>of timing</a:t>
            </a:r>
            <a:endParaRPr lang="th-TH" b="1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133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Offload to an I2C Host</a:t>
            </a:r>
          </a:p>
          <a:p>
            <a:r>
              <a:rPr lang="en-US" sz="2800" dirty="0"/>
              <a:t>Let an I2C host perform the timing</a:t>
            </a:r>
            <a:endParaRPr lang="th-TH" dirty="0"/>
          </a:p>
        </p:txBody>
      </p:sp>
      <p:sp>
        <p:nvSpPr>
          <p:cNvPr id="2" name="TextBox 1"/>
          <p:cNvSpPr txBox="1"/>
          <p:nvPr/>
        </p:nvSpPr>
        <p:spPr>
          <a:xfrm>
            <a:off x="1447800" y="5943600"/>
            <a:ext cx="958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idea is similar to software abstraction where you create subroutines to hide unnecessary details </a:t>
            </a:r>
          </a:p>
        </p:txBody>
      </p:sp>
    </p:spTree>
    <p:extLst>
      <p:ext uri="{BB962C8B-B14F-4D97-AF65-F5344CB8AC3E}">
        <p14:creationId xmlns:p14="http://schemas.microsoft.com/office/powerpoint/2010/main" val="54536383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Tradeoffs of offloading </a:t>
            </a:r>
            <a:endParaRPr lang="th-TH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b="1" dirty="0"/>
              <a:t>Benefits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sensor is simpler to use.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main processor is free to do other things.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modular.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b="1"/>
              <a:t>Drawbacks</a:t>
            </a:r>
            <a:endParaRPr lang="en-US" b="1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More expensive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Must be careful of timing problems on the I2C host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5835885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3: I2C devices on the market</a:t>
            </a:r>
            <a:endParaRPr lang="th-TH" dirty="0"/>
          </a:p>
        </p:txBody>
      </p:sp>
      <p:pic>
        <p:nvPicPr>
          <p:cNvPr id="2050" name="Picture 2" descr="http://www.exp-tech.de/media/catalog/product/cache/1/image/9df78eab33525d08d6e5fb8d27136e95/p/2/p2100707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7750" y="1431493"/>
            <a:ext cx="25019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9978" y="1403189"/>
            <a:ext cx="2552699" cy="1961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r="4348" b="7561"/>
          <a:stretch/>
        </p:blipFill>
        <p:spPr>
          <a:xfrm>
            <a:off x="7848600" y="1457477"/>
            <a:ext cx="1676400" cy="1620076"/>
          </a:xfrm>
          <a:prstGeom prst="rect">
            <a:avLst/>
          </a:prstGeom>
        </p:spPr>
      </p:pic>
      <p:pic>
        <p:nvPicPr>
          <p:cNvPr id="2052" name="Picture 4" descr="http://www.nkcelectronics.com/assets/images/p3192315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90884" y="4226795"/>
            <a:ext cx="28194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earn.adafruit.com/system/assets/assets/000/006/359/medium800/adafruit_products_2013_03_24_IMG_1453-1024.jpg?1396835278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0" y="4607796"/>
            <a:ext cx="1409700" cy="1110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676" y="3921996"/>
            <a:ext cx="2778124" cy="20835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1" y="3458588"/>
            <a:ext cx="1332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Digital Clock</a:t>
            </a:r>
            <a:endParaRPr lang="th-TH" dirty="0"/>
          </a:p>
        </p:txBody>
      </p:sp>
      <p:sp>
        <p:nvSpPr>
          <p:cNvPr id="11" name="TextBox 10"/>
          <p:cNvSpPr txBox="1"/>
          <p:nvPr/>
        </p:nvSpPr>
        <p:spPr>
          <a:xfrm>
            <a:off x="5562766" y="3458588"/>
            <a:ext cx="118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Barometer</a:t>
            </a:r>
            <a:endParaRPr lang="th-TH" dirty="0"/>
          </a:p>
        </p:txBody>
      </p:sp>
      <p:sp>
        <p:nvSpPr>
          <p:cNvPr id="12" name="TextBox 11"/>
          <p:cNvSpPr txBox="1"/>
          <p:nvPr/>
        </p:nvSpPr>
        <p:spPr>
          <a:xfrm>
            <a:off x="7861347" y="3458588"/>
            <a:ext cx="1920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&amp; RH</a:t>
            </a:r>
            <a:endParaRPr lang="th-TH" dirty="0"/>
          </a:p>
        </p:txBody>
      </p:sp>
      <p:sp>
        <p:nvSpPr>
          <p:cNvPr id="13" name="TextBox 12"/>
          <p:cNvSpPr txBox="1"/>
          <p:nvPr/>
        </p:nvSpPr>
        <p:spPr>
          <a:xfrm>
            <a:off x="2819400" y="6106029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Color Sensor</a:t>
            </a:r>
            <a:endParaRPr lang="th-TH" dirty="0"/>
          </a:p>
        </p:txBody>
      </p:sp>
      <p:sp>
        <p:nvSpPr>
          <p:cNvPr id="14" name="TextBox 13"/>
          <p:cNvSpPr txBox="1"/>
          <p:nvPr/>
        </p:nvSpPr>
        <p:spPr>
          <a:xfrm>
            <a:off x="5334000" y="6156679"/>
            <a:ext cx="156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Accelerometer</a:t>
            </a:r>
            <a:endParaRPr lang="th-TH" dirty="0"/>
          </a:p>
        </p:txBody>
      </p:sp>
      <p:sp>
        <p:nvSpPr>
          <p:cNvPr id="15" name="TextBox 14"/>
          <p:cNvSpPr txBox="1"/>
          <p:nvPr/>
        </p:nvSpPr>
        <p:spPr>
          <a:xfrm>
            <a:off x="8118526" y="6112551"/>
            <a:ext cx="140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Motor Driver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7724951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Motor Driver Module</a:t>
            </a:r>
            <a:br>
              <a:rPr lang="en-US" dirty="0"/>
            </a:br>
            <a:endParaRPr lang="th-TH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172200" y="2743200"/>
          <a:ext cx="34290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Register Address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0x82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Speed (0-255)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0x84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PWM Frequency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0xAA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Direction (0/1)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0xA1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Motor A (0/1)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0xA5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Select Motor</a:t>
                      </a:r>
                      <a:r>
                        <a:rPr lang="en-US" baseline="0" dirty="0"/>
                        <a:t> B (0/1)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8" y="4987516"/>
            <a:ext cx="2143125" cy="1924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2486" y="2514600"/>
            <a:ext cx="3454400" cy="2590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1" y="1154895"/>
            <a:ext cx="2143125" cy="192405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2438400" y="3657600"/>
            <a:ext cx="3810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438400" y="2743200"/>
            <a:ext cx="0" cy="914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438400" y="4648200"/>
            <a:ext cx="685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438400" y="4648200"/>
            <a:ext cx="0" cy="53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6902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Clock Module</a:t>
            </a:r>
            <a:br>
              <a:rPr lang="en-US" dirty="0"/>
            </a:br>
            <a:r>
              <a:rPr lang="en-US" sz="2200" dirty="0" err="1"/>
              <a:t>Module</a:t>
            </a:r>
            <a:r>
              <a:rPr lang="en-US" sz="2200" dirty="0"/>
              <a:t> address = 0xD0 </a:t>
            </a:r>
            <a:endParaRPr lang="th-TH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654" y="2105025"/>
            <a:ext cx="7634692" cy="3276600"/>
          </a:xfrm>
          <a:prstGeom prst="rect">
            <a:avLst/>
          </a:prstGeom>
        </p:spPr>
      </p:pic>
      <p:pic>
        <p:nvPicPr>
          <p:cNvPr id="5" name="Picture 2" descr="http://www.exp-tech.de/media/catalog/product/cache/1/image/9df78eab33525d08d6e5fb8d27136e95/p/2/p210070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48600" y="228601"/>
            <a:ext cx="25019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26" y="5591175"/>
            <a:ext cx="82581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546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0"/>
            <a:ext cx="10972800" cy="1143000"/>
          </a:xfrm>
        </p:spPr>
        <p:txBody>
          <a:bodyPr/>
          <a:lstStyle/>
          <a:p>
            <a:r>
              <a:rPr lang="en-US" dirty="0"/>
              <a:t>Bitwise Operations</a:t>
            </a:r>
          </a:p>
        </p:txBody>
      </p:sp>
    </p:spTree>
    <p:extLst>
      <p:ext uri="{BB962C8B-B14F-4D97-AF65-F5344CB8AC3E}">
        <p14:creationId xmlns:p14="http://schemas.microsoft.com/office/powerpoint/2010/main" val="392587453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I2C 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/>
              <a:t>I2C is a Bus. Serial is point-to-point</a:t>
            </a:r>
          </a:p>
          <a:p>
            <a:r>
              <a:rPr lang="en-US" dirty="0"/>
              <a:t>Master and Slave pair</a:t>
            </a:r>
          </a:p>
          <a:p>
            <a:pPr lvl="1"/>
            <a:r>
              <a:rPr lang="en-US" dirty="0"/>
              <a:t>Master must start the communication</a:t>
            </a:r>
          </a:p>
          <a:p>
            <a:pPr lvl="1"/>
            <a:r>
              <a:rPr lang="en-US" dirty="0"/>
              <a:t>Slave can only respond</a:t>
            </a:r>
          </a:p>
          <a:p>
            <a:r>
              <a:rPr lang="en-US" dirty="0"/>
              <a:t>Slave has a 8-bit address</a:t>
            </a:r>
          </a:p>
          <a:p>
            <a:pPr lvl="1"/>
            <a:r>
              <a:rPr lang="en-US" dirty="0"/>
              <a:t>Bit 0 is reserved for direction control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I2C Bus Setup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7400" y="2057400"/>
            <a:ext cx="16764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MASTER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2057400" y="3810000"/>
            <a:ext cx="807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2057400" y="4419600"/>
            <a:ext cx="8077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 flipV="1">
            <a:off x="1676400" y="365760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 flipV="1">
            <a:off x="2743200" y="3352800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191000" y="2057400"/>
            <a:ext cx="16764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SLAVE 1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 flipH="1" flipV="1">
            <a:off x="3886200" y="365760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 flipV="1">
            <a:off x="4953000" y="3352800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6400800" y="2057400"/>
            <a:ext cx="1676400" cy="8382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SLAVE 2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5400000" flipH="1" flipV="1">
            <a:off x="6096000" y="365760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 flipV="1">
            <a:off x="7162800" y="3352800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8077200" y="3657600"/>
            <a:ext cx="152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 flipV="1">
            <a:off x="9144000" y="3352800"/>
            <a:ext cx="914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763000" y="2362200"/>
            <a:ext cx="152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525000" y="2362200"/>
            <a:ext cx="152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1" idx="0"/>
          </p:cNvCxnSpPr>
          <p:nvPr/>
        </p:nvCxnSpPr>
        <p:spPr>
          <a:xfrm rot="5400000" flipH="1" flipV="1">
            <a:off x="8534400" y="2057400"/>
            <a:ext cx="60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22" idx="0"/>
          </p:cNvCxnSpPr>
          <p:nvPr/>
        </p:nvCxnSpPr>
        <p:spPr>
          <a:xfrm rot="5400000" flipH="1" flipV="1">
            <a:off x="9296400" y="2057400"/>
            <a:ext cx="609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0800000">
            <a:off x="8839200" y="1752600"/>
            <a:ext cx="76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 flipV="1">
            <a:off x="9105900" y="1638300"/>
            <a:ext cx="2286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991600" y="1143000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5V</a:t>
            </a:r>
          </a:p>
        </p:txBody>
      </p:sp>
      <p:sp>
        <p:nvSpPr>
          <p:cNvPr id="35" name="TextBox 34"/>
          <p:cNvSpPr txBox="1"/>
          <p:nvPr/>
        </p:nvSpPr>
        <p:spPr>
          <a:xfrm rot="16200000">
            <a:off x="8389090" y="2507511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Pull-up Resistors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05201" y="3962400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SCL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505201" y="3352800"/>
            <a:ext cx="774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SDA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Commands in PIC-C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00400" y="1600201"/>
            <a:ext cx="5867400" cy="4525963"/>
          </a:xfr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Master Only</a:t>
            </a:r>
          </a:p>
          <a:p>
            <a:pPr lvl="1"/>
            <a:r>
              <a:rPr lang="en-US" dirty="0"/>
              <a:t>I2c_start()</a:t>
            </a:r>
          </a:p>
          <a:p>
            <a:pPr lvl="1"/>
            <a:r>
              <a:rPr lang="en-US" dirty="0"/>
              <a:t>I2c_stop()</a:t>
            </a:r>
          </a:p>
          <a:p>
            <a:pPr>
              <a:buNone/>
            </a:pPr>
            <a:r>
              <a:rPr lang="en-US" dirty="0"/>
              <a:t>Slave Only</a:t>
            </a:r>
          </a:p>
          <a:p>
            <a:pPr lvl="1"/>
            <a:r>
              <a:rPr lang="en-US" dirty="0"/>
              <a:t>I2c_isr_state()</a:t>
            </a:r>
          </a:p>
          <a:p>
            <a:pPr>
              <a:buNone/>
            </a:pPr>
            <a:r>
              <a:rPr lang="en-US" dirty="0"/>
              <a:t>Master &amp; Slave</a:t>
            </a:r>
          </a:p>
          <a:p>
            <a:pPr lvl="1"/>
            <a:r>
              <a:rPr lang="en-US" dirty="0"/>
              <a:t>I2c_read()</a:t>
            </a:r>
          </a:p>
          <a:p>
            <a:pPr lvl="1"/>
            <a:r>
              <a:rPr lang="en-US" dirty="0"/>
              <a:t>I2c_write()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7AB6-BBF9-441E-AA25-A9636432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Control: Power transfer 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BE67FA-93AF-451D-998A-FB9EE302042A}"/>
              </a:ext>
            </a:extLst>
          </p:cNvPr>
          <p:cNvSpPr/>
          <p:nvPr/>
        </p:nvSpPr>
        <p:spPr>
          <a:xfrm>
            <a:off x="1295400" y="2438400"/>
            <a:ext cx="2286000" cy="152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Power Source</a:t>
            </a:r>
            <a:endParaRPr lang="th-TH" sz="24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5A069-CBE3-438F-8728-FED086C0FFD4}"/>
              </a:ext>
            </a:extLst>
          </p:cNvPr>
          <p:cNvSpPr/>
          <p:nvPr/>
        </p:nvSpPr>
        <p:spPr>
          <a:xfrm>
            <a:off x="7620002" y="2438400"/>
            <a:ext cx="2286000" cy="152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Electrical Load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2493B1-312C-4678-91AE-CD90D7D93E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81400" y="3200400"/>
            <a:ext cx="40386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44BB28-D418-4933-8087-3AE46B9C1398}"/>
              </a:ext>
            </a:extLst>
          </p:cNvPr>
          <p:cNvSpPr txBox="1"/>
          <p:nvPr/>
        </p:nvSpPr>
        <p:spPr>
          <a:xfrm>
            <a:off x="5083059" y="3396734"/>
            <a:ext cx="103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</a:t>
            </a:r>
            <a:endParaRPr lang="th-TH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62CF32-9340-4336-B715-3E2B9EB1C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4287417"/>
            <a:ext cx="749643" cy="15240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5B545B2-3A61-4C3C-8E5C-DE6C12BA1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4287417"/>
            <a:ext cx="1706623" cy="133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A83169-B5B5-461F-89E6-2B4528A5D6FE}"/>
              </a:ext>
            </a:extLst>
          </p:cNvPr>
          <p:cNvSpPr txBox="1"/>
          <p:nvPr/>
        </p:nvSpPr>
        <p:spPr>
          <a:xfrm>
            <a:off x="2415209" y="5983357"/>
            <a:ext cx="6699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Driving an electrical load is essentially about transferring power </a:t>
            </a:r>
          </a:p>
          <a:p>
            <a:r>
              <a:rPr lang="en-US" dirty="0"/>
              <a:t>from the source to the load.</a:t>
            </a:r>
          </a:p>
        </p:txBody>
      </p:sp>
    </p:spTree>
    <p:extLst>
      <p:ext uri="{BB962C8B-B14F-4D97-AF65-F5344CB8AC3E}">
        <p14:creationId xmlns:p14="http://schemas.microsoft.com/office/powerpoint/2010/main" val="28264310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Sending 1 Byte to Slave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33600" y="1676400"/>
            <a:ext cx="3276600" cy="4724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I2c_start()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I2c_write(slave </a:t>
            </a:r>
            <a:r>
              <a:rPr lang="en-US" sz="2000" dirty="0" err="1"/>
              <a:t>addr</a:t>
            </a:r>
            <a:r>
              <a:rPr lang="en-US" sz="2000" dirty="0"/>
              <a:t> | 0)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I2c_write(</a:t>
            </a:r>
            <a:r>
              <a:rPr lang="en-US" sz="2000" dirty="0" err="1"/>
              <a:t>registerAddress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I2c_write(value)</a:t>
            </a:r>
          </a:p>
          <a:p>
            <a:endParaRPr lang="en-US" sz="2000" dirty="0"/>
          </a:p>
          <a:p>
            <a:r>
              <a:rPr lang="en-US" sz="2000" dirty="0"/>
              <a:t>I2c_stop()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24600" y="1676400"/>
            <a:ext cx="37338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953000" y="3429000"/>
            <a:ext cx="13716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171902" y="3581400"/>
            <a:ext cx="1838498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6601" y="1295400"/>
            <a:ext cx="1079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MASTER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5801" y="1295400"/>
            <a:ext cx="83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SLAVE</a:t>
            </a: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7048500" y="2286000"/>
          <a:ext cx="2286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Content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5" name="Straight Arrow Connector 10"/>
          <p:cNvCxnSpPr/>
          <p:nvPr/>
        </p:nvCxnSpPr>
        <p:spPr>
          <a:xfrm flipV="1">
            <a:off x="4114800" y="3581400"/>
            <a:ext cx="4495800" cy="1066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2 bytes from slave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133600" y="1676400"/>
            <a:ext cx="3276600" cy="47244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I2c_start()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I2c_write(slave </a:t>
            </a:r>
            <a:r>
              <a:rPr lang="en-US" dirty="0" err="1"/>
              <a:t>addr</a:t>
            </a:r>
            <a:r>
              <a:rPr lang="en-US" dirty="0"/>
              <a:t> | 0)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I2c_write(</a:t>
            </a:r>
            <a:r>
              <a:rPr lang="en-US" dirty="0" err="1"/>
              <a:t>registerAddress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I2c_start()</a:t>
            </a:r>
          </a:p>
          <a:p>
            <a:endParaRPr lang="en-US" dirty="0"/>
          </a:p>
          <a:p>
            <a:r>
              <a:rPr lang="en-US" dirty="0"/>
              <a:t>I2c_write(slave </a:t>
            </a:r>
            <a:r>
              <a:rPr lang="en-US" dirty="0" err="1"/>
              <a:t>addr</a:t>
            </a:r>
            <a:r>
              <a:rPr lang="en-US" dirty="0"/>
              <a:t> | 1)</a:t>
            </a:r>
          </a:p>
          <a:p>
            <a:endParaRPr lang="en-US" dirty="0"/>
          </a:p>
          <a:p>
            <a:r>
              <a:rPr lang="en-US" dirty="0"/>
              <a:t>Value1 = I2c_read()</a:t>
            </a:r>
          </a:p>
          <a:p>
            <a:endParaRPr lang="en-US" dirty="0"/>
          </a:p>
          <a:p>
            <a:r>
              <a:rPr lang="en-US" dirty="0"/>
              <a:t>Value2 = I2c_read(0)</a:t>
            </a:r>
          </a:p>
          <a:p>
            <a:endParaRPr lang="en-US" dirty="0"/>
          </a:p>
          <a:p>
            <a:r>
              <a:rPr lang="en-US" dirty="0"/>
              <a:t>I2c_stop()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6324600" y="1676400"/>
            <a:ext cx="3733800" cy="472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0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991100" y="3276600"/>
            <a:ext cx="2019300" cy="304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276601" y="1295400"/>
            <a:ext cx="10798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MASTER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5801" y="1295400"/>
            <a:ext cx="83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SLAVE</a:t>
            </a:r>
          </a:p>
        </p:txBody>
      </p:sp>
      <p:graphicFrame>
        <p:nvGraphicFramePr>
          <p:cNvPr id="6" name="ตาราง 5"/>
          <p:cNvGraphicFramePr>
            <a:graphicFrameLocks noGrp="1"/>
          </p:cNvGraphicFramePr>
          <p:nvPr/>
        </p:nvGraphicFramePr>
        <p:xfrm>
          <a:off x="7048500" y="2286000"/>
          <a:ext cx="2286000" cy="333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Content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cxnSp>
        <p:nvCxnSpPr>
          <p:cNvPr id="15" name="Straight Arrow Connector 10"/>
          <p:cNvCxnSpPr/>
          <p:nvPr/>
        </p:nvCxnSpPr>
        <p:spPr>
          <a:xfrm flipV="1">
            <a:off x="4267200" y="3581400"/>
            <a:ext cx="43434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24202" y="3962400"/>
            <a:ext cx="4086398" cy="14478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4491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Write </a:t>
            </a:r>
            <a:r>
              <a:rPr lang="th-TH" dirty="0"/>
              <a:t>ค่า </a:t>
            </a:r>
            <a:r>
              <a:rPr lang="en-US" dirty="0"/>
              <a:t>50 </a:t>
            </a:r>
            <a:r>
              <a:rPr lang="th-TH" dirty="0"/>
              <a:t>ไปยัง </a:t>
            </a:r>
            <a:r>
              <a:rPr lang="en-US" dirty="0"/>
              <a:t>Register 5 </a:t>
            </a:r>
            <a:r>
              <a:rPr lang="th-TH" dirty="0"/>
              <a:t>ของ </a:t>
            </a:r>
            <a:r>
              <a:rPr lang="en-US" dirty="0"/>
              <a:t>slave </a:t>
            </a:r>
            <a:r>
              <a:rPr lang="th-TH" dirty="0"/>
              <a:t>ที่มี </a:t>
            </a:r>
            <a:r>
              <a:rPr lang="en-US" dirty="0"/>
              <a:t>address = 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I2c_start();</a:t>
            </a:r>
          </a:p>
        </p:txBody>
      </p:sp>
    </p:spTree>
    <p:extLst>
      <p:ext uri="{BB962C8B-B14F-4D97-AF65-F5344CB8AC3E}">
        <p14:creationId xmlns:p14="http://schemas.microsoft.com/office/powerpoint/2010/main" val="24215411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Write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ค่า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1000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ไปยัง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Register 5 (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ไบท์บน)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, 6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 (ไบท์ล่าง)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ของ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slave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ที่มี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address = 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I2c_start();</a:t>
            </a:r>
          </a:p>
        </p:txBody>
      </p:sp>
    </p:spTree>
    <p:extLst>
      <p:ext uri="{BB962C8B-B14F-4D97-AF65-F5344CB8AC3E}">
        <p14:creationId xmlns:p14="http://schemas.microsoft.com/office/powerpoint/2010/main" val="24760583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Read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ค่าจาก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 5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slave </a:t>
            </a:r>
            <a:r>
              <a:rPr lang="th-TH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 </a:t>
            </a:r>
            <a:r>
              <a:rPr lang="en-US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address = 100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returnValue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I2c_start();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655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Read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ค่าเซ็นเซอร์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byte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จาก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Register 5,6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ของ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slave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ที่มี 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address = 100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และนำมาประกอบกันเป็นค่า </a:t>
            </a:r>
            <a:r>
              <a:rPr lang="en-US" dirty="0" err="1">
                <a:latin typeface="TH Sarabun New" panose="020B0500040200020003" pitchFamily="34" charset="-34"/>
                <a:cs typeface="TH Sarabun New" panose="020B0500040200020003" pitchFamily="34" charset="-34"/>
              </a:rPr>
              <a:t>int</a:t>
            </a:r>
            <a:r>
              <a:rPr lang="en-US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16 Bit Register 5 = byte </a:t>
            </a:r>
            <a:r>
              <a:rPr lang="th-TH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บน</a:t>
            </a:r>
            <a:endParaRPr lang="en-US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7400" y="1981201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Int16 Value;</a:t>
            </a:r>
          </a:p>
          <a:p>
            <a:pPr marL="0" indent="0">
              <a:buNone/>
            </a:pPr>
            <a:r>
              <a:rPr lang="en-US"/>
              <a:t>I2c_start();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920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I</a:t>
            </a:r>
            <a:br>
              <a:rPr lang="en-US" dirty="0"/>
            </a:br>
            <a:r>
              <a:rPr lang="en-US" dirty="0"/>
              <a:t>Controlling the Display Module</a:t>
            </a:r>
            <a:br>
              <a:rPr lang="en-US" dirty="0"/>
            </a:br>
            <a:r>
              <a:rPr lang="en-US" dirty="0"/>
              <a:t>Address = 0xB0</a:t>
            </a:r>
            <a:endParaRPr lang="th-TH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3962400" y="2209800"/>
          <a:ext cx="3429000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Register Address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Function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  <a:r>
                        <a:rPr lang="en-US" baseline="0" dirty="0"/>
                        <a:t> Byte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th-T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Byte</a:t>
                      </a:r>
                      <a:endParaRPr lang="th-T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Program</a:t>
            </a:r>
            <a:endParaRPr lang="th-TH" dirty="0"/>
          </a:p>
        </p:txBody>
      </p:sp>
      <p:sp>
        <p:nvSpPr>
          <p:cNvPr id="5" name="Rectangle 4"/>
          <p:cNvSpPr/>
          <p:nvPr/>
        </p:nvSpPr>
        <p:spPr>
          <a:xfrm>
            <a:off x="2057400" y="1447800"/>
            <a:ext cx="76962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// i2c1 - Master</a:t>
            </a:r>
          </a:p>
          <a:p>
            <a:r>
              <a:rPr lang="en-US" sz="2000" dirty="0"/>
              <a:t>#use i2c(MASTER, I2C1)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// Show the number 100 on the screen</a:t>
            </a:r>
          </a:p>
          <a:p>
            <a:r>
              <a:rPr lang="en-US" sz="2000" dirty="0"/>
              <a:t>I2c_start();</a:t>
            </a:r>
          </a:p>
          <a:p>
            <a:r>
              <a:rPr lang="en-US" sz="2000" dirty="0"/>
              <a:t>I2c_write(0xB0 | 0);   // display module address</a:t>
            </a:r>
          </a:p>
          <a:p>
            <a:r>
              <a:rPr lang="en-US" sz="2000" dirty="0"/>
              <a:t>I2c_write(2);   // show number command</a:t>
            </a:r>
          </a:p>
          <a:p>
            <a:r>
              <a:rPr lang="en-US" sz="2000" dirty="0"/>
              <a:t>I2c_write(0);</a:t>
            </a:r>
          </a:p>
          <a:p>
            <a:r>
              <a:rPr lang="en-US" sz="2000" dirty="0"/>
              <a:t>I2c_write(100);</a:t>
            </a:r>
          </a:p>
          <a:p>
            <a:r>
              <a:rPr lang="en-US" sz="2000" dirty="0"/>
              <a:t>I2c_stop();</a:t>
            </a:r>
          </a:p>
          <a:p>
            <a:endParaRPr lang="en-US" sz="2000" dirty="0"/>
          </a:p>
          <a:p>
            <a:endParaRPr lang="th-TH" sz="20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II</a:t>
            </a:r>
            <a:br>
              <a:rPr lang="en-US" dirty="0"/>
            </a:br>
            <a:r>
              <a:rPr lang="en-US" dirty="0"/>
              <a:t>Reading from the ultrasonic sensor</a:t>
            </a:r>
            <a:endParaRPr lang="th-TH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514600"/>
            <a:ext cx="52578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2283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362200"/>
            <a:ext cx="9906000" cy="3962400"/>
          </a:xfrm>
        </p:spPr>
        <p:txBody>
          <a:bodyPr>
            <a:normAutofit fontScale="90000"/>
          </a:bodyPr>
          <a:lstStyle/>
          <a:p>
            <a:r>
              <a:rPr lang="en-US" dirty="0"/>
              <a:t>Logical Operation </a:t>
            </a:r>
            <a:br>
              <a:rPr lang="en-US" dirty="0"/>
            </a:br>
            <a: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  <a:t>3 and 2 = ? </a:t>
            </a:r>
            <a:b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  <a:t>3 &amp;&amp; 2 = ?</a:t>
            </a:r>
            <a:b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dirty="0"/>
            </a:br>
            <a:r>
              <a:rPr lang="en-US" dirty="0"/>
              <a:t>Bitwise Operation</a:t>
            </a:r>
            <a:br>
              <a:rPr lang="en-US" dirty="0"/>
            </a:br>
            <a:r>
              <a:rPr lang="en-US" sz="4900" dirty="0">
                <a:latin typeface="Courier New" panose="02070309020205020404" pitchFamily="49" charset="0"/>
                <a:cs typeface="Courier New" panose="02070309020205020404" pitchFamily="49" charset="0"/>
              </a:rPr>
              <a:t>3 &amp; 2 = ?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990600"/>
            <a:ext cx="84216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What is bitwise operations?</a:t>
            </a:r>
          </a:p>
        </p:txBody>
      </p:sp>
    </p:spTree>
    <p:extLst>
      <p:ext uri="{BB962C8B-B14F-4D97-AF65-F5344CB8AC3E}">
        <p14:creationId xmlns:p14="http://schemas.microsoft.com/office/powerpoint/2010/main" val="10452405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7AB6-BBF9-441E-AA25-A9636432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Control: Power transfer </a:t>
            </a:r>
            <a:endParaRPr lang="th-T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BE67FA-93AF-451D-998A-FB9EE302042A}"/>
              </a:ext>
            </a:extLst>
          </p:cNvPr>
          <p:cNvSpPr/>
          <p:nvPr/>
        </p:nvSpPr>
        <p:spPr>
          <a:xfrm>
            <a:off x="1219200" y="3200400"/>
            <a:ext cx="2286000" cy="152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Power Source</a:t>
            </a:r>
            <a:endParaRPr lang="th-TH" sz="2400" dirty="0">
              <a:latin typeface="+mj-l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C5A069-CBE3-438F-8728-FED086C0FFD4}"/>
              </a:ext>
            </a:extLst>
          </p:cNvPr>
          <p:cNvSpPr/>
          <p:nvPr/>
        </p:nvSpPr>
        <p:spPr>
          <a:xfrm>
            <a:off x="7543802" y="3200400"/>
            <a:ext cx="2286000" cy="1524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+mj-lt"/>
              </a:rPr>
              <a:t>Output Power Need</a:t>
            </a:r>
            <a:endParaRPr lang="th-TH" sz="2400" dirty="0">
              <a:latin typeface="+mj-lt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2493B1-312C-4678-91AE-CD90D7D93EC9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3505200" y="3962400"/>
            <a:ext cx="403860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EF3E6EB-6B1D-4A80-B7A7-F7C661BBF59D}"/>
              </a:ext>
            </a:extLst>
          </p:cNvPr>
          <p:cNvSpPr/>
          <p:nvPr/>
        </p:nvSpPr>
        <p:spPr>
          <a:xfrm>
            <a:off x="4800600" y="3657600"/>
            <a:ext cx="1295400" cy="609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Driver</a:t>
            </a:r>
            <a:endParaRPr lang="th-TH" dirty="0">
              <a:latin typeface="+mj-lt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F7782B0-D7B8-4BDF-9E60-0FFF27564FE1}"/>
              </a:ext>
            </a:extLst>
          </p:cNvPr>
          <p:cNvSpPr/>
          <p:nvPr/>
        </p:nvSpPr>
        <p:spPr>
          <a:xfrm>
            <a:off x="4800600" y="2135323"/>
            <a:ext cx="1295400" cy="6095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MCU</a:t>
            </a:r>
            <a:endParaRPr lang="th-TH" dirty="0">
              <a:latin typeface="+mj-l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4418A2-1E0D-44C7-AEDB-52BAF938ECAB}"/>
              </a:ext>
            </a:extLst>
          </p:cNvPr>
          <p:cNvCxnSpPr>
            <a:stCxn id="8" idx="2"/>
            <a:endCxn id="3" idx="0"/>
          </p:cNvCxnSpPr>
          <p:nvPr/>
        </p:nvCxnSpPr>
        <p:spPr>
          <a:xfrm>
            <a:off x="5448300" y="2744919"/>
            <a:ext cx="0" cy="91268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512F31D-3EC4-4B3B-B7A0-8B8B1848280B}"/>
              </a:ext>
            </a:extLst>
          </p:cNvPr>
          <p:cNvSpPr txBox="1"/>
          <p:nvPr/>
        </p:nvSpPr>
        <p:spPr>
          <a:xfrm>
            <a:off x="5448300" y="2983468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Signal</a:t>
            </a:r>
            <a:endParaRPr lang="th-TH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5E52B5-2B32-4054-876A-A6B8B7CF6A19}"/>
              </a:ext>
            </a:extLst>
          </p:cNvPr>
          <p:cNvSpPr txBox="1"/>
          <p:nvPr/>
        </p:nvSpPr>
        <p:spPr>
          <a:xfrm>
            <a:off x="2415209" y="5983357"/>
            <a:ext cx="6237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transfer is done using a “driver” which is a device</a:t>
            </a:r>
            <a:br>
              <a:rPr lang="en-US" dirty="0"/>
            </a:br>
            <a:r>
              <a:rPr lang="en-US" dirty="0"/>
              <a:t>that, for </a:t>
            </a:r>
            <a:r>
              <a:rPr lang="en-US"/>
              <a:t>this course, </a:t>
            </a:r>
            <a:r>
              <a:rPr lang="en-US" dirty="0"/>
              <a:t>can be controlled by </a:t>
            </a:r>
            <a:r>
              <a:rPr lang="en-US"/>
              <a:t>a micro-controller.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71026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vs Logical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008120"/>
          </a:xfrm>
        </p:spPr>
        <p:txBody>
          <a:bodyPr>
            <a:normAutofit/>
          </a:bodyPr>
          <a:lstStyle/>
          <a:p>
            <a:r>
              <a:rPr lang="en-US" dirty="0"/>
              <a:t>Logical operators results in “True” or “False” only.</a:t>
            </a:r>
          </a:p>
          <a:p>
            <a:endParaRPr lang="en-US" dirty="0"/>
          </a:p>
          <a:p>
            <a:r>
              <a:rPr lang="en-US" dirty="0"/>
              <a:t>Examples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0b011 &amp; 0b110 = 0b010    (bitwise)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0b011 &amp;&amp; 0b110 = True    (logical)</a:t>
            </a:r>
          </a:p>
          <a:p>
            <a:pPr lvl="1"/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~0b010 = 0b101		(bitwise)</a:t>
            </a:r>
          </a:p>
          <a:p>
            <a:pPr lvl="1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!0b010 = False		(logical)</a:t>
            </a:r>
          </a:p>
        </p:txBody>
      </p:sp>
    </p:spTree>
    <p:extLst>
      <p:ext uri="{BB962C8B-B14F-4D97-AF65-F5344CB8AC3E}">
        <p14:creationId xmlns:p14="http://schemas.microsoft.com/office/powerpoint/2010/main" val="21280252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เลขฐาน</a:t>
            </a:r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10, 2, </a:t>
            </a:r>
            <a:r>
              <a:rPr lang="th-TH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และ </a:t>
            </a:r>
            <a:r>
              <a:rPr lang="en-US" sz="66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10) </a:t>
            </a: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0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</a:t>
            </a: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1010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2)</a:t>
            </a: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= 0</a:t>
            </a:r>
            <a:r>
              <a:rPr lang="en-US" sz="6000" b="1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r>
              <a:rPr lang="en-US" sz="6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0A </a:t>
            </a:r>
            <a:r>
              <a:rPr lang="th-TH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(ฐาน </a:t>
            </a:r>
            <a:r>
              <a:rPr lang="en-US" sz="44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16)</a:t>
            </a:r>
            <a:endParaRPr lang="en-US" sz="60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365760" lvl="1" indent="0">
              <a:buNone/>
            </a:pP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2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ใช้สัญลักษณ์ตัว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b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ส่วน ฐาน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 </a:t>
            </a:r>
            <a:r>
              <a:rPr lang="th-TH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ใช้ตัว </a:t>
            </a:r>
            <a:r>
              <a:rPr lang="en-US" sz="40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x</a:t>
            </a:r>
            <a:endParaRPr lang="en-US" sz="46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endParaRPr lang="en-US" sz="4800" dirty="0">
              <a:latin typeface="TH Sarabun New" panose="020B0500040200020003" pitchFamily="34" charset="-34"/>
              <a:cs typeface="TH Sarabun New" panose="020B0500040200020003" pitchFamily="34" charset="-34"/>
            </a:endParaRPr>
          </a:p>
          <a:p>
            <a:pPr marL="0" indent="0">
              <a:buNone/>
            </a:pP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ฐาน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16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หนึ่งหลัก 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= 4 </a:t>
            </a:r>
            <a:r>
              <a:rPr lang="th-TH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หลักฐาน</a:t>
            </a:r>
            <a:r>
              <a:rPr lang="en-US" sz="48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2</a:t>
            </a:r>
          </a:p>
          <a:p>
            <a:pPr marL="365760" lvl="1" indent="0">
              <a:buNone/>
            </a:pPr>
            <a:r>
              <a:rPr lang="en-US" sz="4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0x12 = 0b</a:t>
            </a:r>
            <a:r>
              <a:rPr lang="en-US" sz="46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0001</a:t>
            </a:r>
            <a:r>
              <a:rPr lang="en-US" sz="4600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 </a:t>
            </a:r>
            <a:r>
              <a:rPr lang="en-US" sz="4600" u="sng" dirty="0">
                <a:latin typeface="TH Sarabun New" panose="020B0500040200020003" pitchFamily="34" charset="-34"/>
                <a:cs typeface="TH Sarabun New" panose="020B0500040200020003" pitchFamily="34" charset="-34"/>
              </a:rPr>
              <a:t>0010</a:t>
            </a:r>
          </a:p>
        </p:txBody>
      </p:sp>
    </p:spTree>
    <p:extLst>
      <p:ext uri="{BB962C8B-B14F-4D97-AF65-F5344CB8AC3E}">
        <p14:creationId xmlns:p14="http://schemas.microsoft.com/office/powerpoint/2010/main" val="23121929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10972800" cy="1143000"/>
          </a:xfrm>
        </p:spPr>
        <p:txBody>
          <a:bodyPr/>
          <a:lstStyle/>
          <a:p>
            <a:r>
              <a:rPr lang="en-US" dirty="0"/>
              <a:t>Useful Bitwise Operations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2209800"/>
            <a:ext cx="9601200" cy="403860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Shift left, right (&lt;&lt;, &gt;&gt;)  	0b01 &lt;&lt; 1 = 0b10</a:t>
            </a:r>
          </a:p>
          <a:p>
            <a:pPr marL="0" indent="0">
              <a:buNone/>
            </a:pP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Bitwise AND  ( &amp; )  		0b10 &amp; 0b01 = 0b00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Bitwise OR ( | )			0b01 | 0b10 = 0b11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XOR (^)					0b11 | 0b10 = 01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Bitwise Not ( ~ )			~0b01 = 0b10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		= 0b11111110 </a:t>
            </a:r>
            <a:b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					(if using 8-bit) </a:t>
            </a:r>
          </a:p>
        </p:txBody>
      </p:sp>
    </p:spTree>
    <p:extLst>
      <p:ext uri="{BB962C8B-B14F-4D97-AF65-F5344CB8AC3E}">
        <p14:creationId xmlns:p14="http://schemas.microsoft.com/office/powerpoint/2010/main" val="403042883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in Python using repl.it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438400"/>
            <a:ext cx="7943850" cy="30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9383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Clock Module</a:t>
            </a:r>
            <a:br>
              <a:rPr lang="en-US" dirty="0"/>
            </a:br>
            <a:endParaRPr lang="th-TH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971675"/>
            <a:ext cx="7634692" cy="3276600"/>
          </a:xfrm>
          <a:prstGeom prst="rect">
            <a:avLst/>
          </a:prstGeom>
        </p:spPr>
      </p:pic>
      <p:pic>
        <p:nvPicPr>
          <p:cNvPr id="5" name="Picture 2" descr="http://www.exp-tech.de/media/catalog/product/cache/1/image/9df78eab33525d08d6e5fb8d27136e95/p/2/p2100707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2724034"/>
            <a:ext cx="25019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326" y="5591175"/>
            <a:ext cx="825817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6090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165811"/>
            <a:ext cx="8229600" cy="5334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ถ้าค่าเซ็นเซอร์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= 1000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(10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bit)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จะส่งค่านี้จาก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slave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ไป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master </a:t>
            </a:r>
            <a:r>
              <a:rPr lang="th-TH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ต้องเขียนโปรแกรมอย่างไรถ้าส่งข้อมูลได้ทีละ 1 </a:t>
            </a:r>
            <a:r>
              <a:rPr lang="en-US" sz="36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byte (8 bit)</a:t>
            </a:r>
          </a:p>
          <a:p>
            <a:pPr marL="0" indent="0">
              <a:buNone/>
            </a:pPr>
            <a:endParaRPr lang="en-US" sz="3600" dirty="0">
              <a:solidFill>
                <a:schemeClr val="accent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en-US" sz="36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90800" y="2743200"/>
            <a:ext cx="2057400" cy="2895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Slave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7772400" y="2743200"/>
            <a:ext cx="2057400" cy="28956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Master</a:t>
            </a:r>
            <a:endParaRPr lang="th-TH" dirty="0"/>
          </a:p>
        </p:txBody>
      </p:sp>
      <p:cxnSp>
        <p:nvCxnSpPr>
          <p:cNvPr id="6" name="Straight Arrow Connector 5"/>
          <p:cNvCxnSpPr>
            <a:stCxn id="2" idx="3"/>
            <a:endCxn id="4" idx="1"/>
          </p:cNvCxnSpPr>
          <p:nvPr/>
        </p:nvCxnSpPr>
        <p:spPr>
          <a:xfrm>
            <a:off x="4648200" y="4191000"/>
            <a:ext cx="31242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667000" y="4953001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Sensor Value = 1000</a:t>
            </a:r>
            <a:endParaRPr lang="th-TH" sz="1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57801" y="3839253"/>
            <a:ext cx="162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bit data path</a:t>
            </a:r>
            <a:endParaRPr lang="th-TH" dirty="0"/>
          </a:p>
        </p:txBody>
      </p:sp>
      <p:sp>
        <p:nvSpPr>
          <p:cNvPr id="9" name="TextBox 8"/>
          <p:cNvSpPr txBox="1"/>
          <p:nvPr/>
        </p:nvSpPr>
        <p:spPr>
          <a:xfrm>
            <a:off x="4648201" y="5932622"/>
            <a:ext cx="3442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Write(1000);     ???</a:t>
            </a:r>
            <a:endParaRPr lang="th-TH" sz="3200" dirty="0"/>
          </a:p>
        </p:txBody>
      </p:sp>
    </p:spTree>
    <p:extLst>
      <p:ext uri="{BB962C8B-B14F-4D97-AF65-F5344CB8AC3E}">
        <p14:creationId xmlns:p14="http://schemas.microsoft.com/office/powerpoint/2010/main" val="209626823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ส่งค่า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16 bit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ผ่าน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bus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ขนาด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8 bit </a:t>
            </a:r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โดยใช้ </a:t>
            </a:r>
            <a:r>
              <a:rPr lang="en-US" dirty="0">
                <a:latin typeface="TH SarabunPSK" panose="020B0500040200020003" pitchFamily="34" charset="-34"/>
                <a:cs typeface="TH SarabunPSK" panose="020B0500040200020003" pitchFamily="34" charset="-34"/>
              </a:rPr>
              <a:t>Bitwise </a:t>
            </a:r>
            <a:r>
              <a:rPr lang="en-US" dirty="0" err="1">
                <a:latin typeface="TH SarabunPSK" panose="020B0500040200020003" pitchFamily="34" charset="-34"/>
                <a:cs typeface="TH SarabunPSK" panose="020B0500040200020003" pitchFamily="34" charset="-34"/>
              </a:rPr>
              <a:t>Opertations</a:t>
            </a:r>
            <a:endParaRPr lang="th-TH" dirty="0"/>
          </a:p>
        </p:txBody>
      </p:sp>
      <p:sp>
        <p:nvSpPr>
          <p:cNvPr id="4" name="Rectangle 3"/>
          <p:cNvSpPr/>
          <p:nvPr/>
        </p:nvSpPr>
        <p:spPr>
          <a:xfrm>
            <a:off x="1828800" y="2133601"/>
            <a:ext cx="8382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4000" b="1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ฝั่งส่ง</a:t>
            </a:r>
            <a:endParaRPr lang="en-US" sz="4000" b="1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4000" strike="sngStrike" dirty="0">
                <a:latin typeface="TH SarabunPSK" panose="020B0500040200020003" pitchFamily="34" charset="-34"/>
                <a:cs typeface="TH SarabunPSK" panose="020B0500040200020003" pitchFamily="34" charset="-34"/>
              </a:rPr>
              <a:t>write(1000); </a:t>
            </a:r>
            <a:r>
              <a:rPr lang="th-TH" sz="4000" strike="sngStrike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ผิด</a:t>
            </a:r>
          </a:p>
          <a:p>
            <a:pPr lvl="1"/>
            <a:r>
              <a:rPr lang="en-US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Write(1000 &amp; 0xFF );  </a:t>
            </a:r>
            <a:r>
              <a:rPr lang="th-TH" sz="40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ไบท์</a:t>
            </a:r>
            <a:r>
              <a:rPr lang="th-TH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ล่าง</a:t>
            </a:r>
            <a:endParaRPr lang="en-US" sz="4000" dirty="0">
              <a:solidFill>
                <a:srgbClr val="FF0000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Write (1000 &gt;&gt; 8);</a:t>
            </a:r>
            <a:r>
              <a:rPr lang="th-TH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th-TH" sz="4000" dirty="0" err="1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ไบท์</a:t>
            </a:r>
            <a:r>
              <a:rPr lang="th-TH" sz="4000" dirty="0">
                <a:solidFill>
                  <a:srgbClr val="FF0000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บน</a:t>
            </a:r>
          </a:p>
          <a:p>
            <a:r>
              <a:rPr lang="th-TH" sz="4000" b="1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ฝังรับ</a:t>
            </a:r>
            <a:endParaRPr lang="en-US" sz="4000" b="1" dirty="0">
              <a:solidFill>
                <a:schemeClr val="accent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lvl="1"/>
            <a:r>
              <a:rPr lang="en-US" sz="400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Int16 Value = read() + (read() &lt;&lt; 8);</a:t>
            </a:r>
          </a:p>
          <a:p>
            <a:pPr lvl="1"/>
            <a:r>
              <a:rPr lang="th-TH" sz="400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ได้เป็น </a:t>
            </a:r>
            <a:r>
              <a:rPr lang="en-US" sz="4000" dirty="0">
                <a:solidFill>
                  <a:schemeClr val="accent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value = 232 + (3 &lt;&lt; 8) = 232+768 = 1000</a:t>
            </a:r>
          </a:p>
        </p:txBody>
      </p:sp>
    </p:spTree>
    <p:extLst>
      <p:ext uri="{BB962C8B-B14F-4D97-AF65-F5344CB8AC3E}">
        <p14:creationId xmlns:p14="http://schemas.microsoft.com/office/powerpoint/2010/main" val="4074113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dirty="0">
                <a:latin typeface="TH SarabunPSK" panose="020B0500040200020003" pitchFamily="34" charset="-34"/>
                <a:cs typeface="TH SarabunPSK" panose="020B0500040200020003" pitchFamily="34" charset="-34"/>
              </a:rPr>
              <a:t>พิจารณาค่าตัวแปรในรูปเลขฐานต่างๆ</a:t>
            </a:r>
            <a:endParaRPr lang="en-US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56521" y="4724400"/>
          <a:ext cx="67818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9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8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7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6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36550" y="2314027"/>
            <a:ext cx="734848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1000;   </a:t>
            </a:r>
          </a:p>
          <a:p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1000 = 0x3E8</a:t>
            </a:r>
            <a:r>
              <a:rPr lang="th-TH" sz="2800" dirty="0">
                <a:latin typeface="+mj-lt"/>
              </a:rPr>
              <a:t> </a:t>
            </a:r>
            <a:r>
              <a:rPr lang="en-US" sz="2800" dirty="0">
                <a:latin typeface="+mj-lt"/>
              </a:rPr>
              <a:t>(base 16) = 0b1111101000 (base 2)</a:t>
            </a:r>
          </a:p>
        </p:txBody>
      </p:sp>
      <p:sp>
        <p:nvSpPr>
          <p:cNvPr id="7" name="Right Brace 6"/>
          <p:cNvSpPr/>
          <p:nvPr/>
        </p:nvSpPr>
        <p:spPr>
          <a:xfrm rot="16200000">
            <a:off x="7406443" y="2724507"/>
            <a:ext cx="304800" cy="3352800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60149" y="3779750"/>
            <a:ext cx="936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ไบท์ล่าง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9" name="Right Brace 8"/>
          <p:cNvSpPr/>
          <p:nvPr/>
        </p:nvSpPr>
        <p:spPr>
          <a:xfrm rot="16200000">
            <a:off x="3941500" y="2724506"/>
            <a:ext cx="304800" cy="3352800"/>
          </a:xfrm>
          <a:prstGeom prst="righ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95206" y="3779749"/>
            <a:ext cx="910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h-TH" sz="28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ไบท์บน</a:t>
            </a:r>
            <a:endParaRPr lang="en-US" sz="2800" dirty="0"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311443" y="4722168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Niramit AS" pitchFamily="2" charset="-34"/>
                <a:cs typeface="TH Niramit AS" pitchFamily="2" charset="-34"/>
              </a:rPr>
              <a:t>Bit </a:t>
            </a:r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ที่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78738225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480761"/>
            <a:ext cx="8229600" cy="1143000"/>
          </a:xfrm>
        </p:spPr>
        <p:txBody>
          <a:bodyPr/>
          <a:lstStyle/>
          <a:p>
            <a:r>
              <a:rPr lang="en-US" dirty="0">
                <a:latin typeface="TH Niramit AS" pitchFamily="2" charset="-34"/>
                <a:cs typeface="TH Niramit AS" pitchFamily="2" charset="-34"/>
              </a:rPr>
              <a:t>Shifting Bits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471266" y="2163495"/>
          <a:ext cx="6781808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9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8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7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6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426284" y="1628074"/>
            <a:ext cx="304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0x3E8;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91472" y="2161264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H Niramit AS" pitchFamily="2" charset="-34"/>
                <a:cs typeface="TH Niramit AS" pitchFamily="2" charset="-34"/>
              </a:rPr>
              <a:t>Bit </a:t>
            </a:r>
            <a:r>
              <a:rPr lang="th-TH" sz="2400" dirty="0">
                <a:latin typeface="TH Niramit AS" pitchFamily="2" charset="-34"/>
                <a:cs typeface="TH Niramit AS" pitchFamily="2" charset="-34"/>
              </a:rPr>
              <a:t>ที่</a:t>
            </a:r>
            <a:endParaRPr lang="en-US" sz="2400" dirty="0">
              <a:latin typeface="TH Niramit AS" pitchFamily="2" charset="-34"/>
              <a:cs typeface="TH Niramit AS" pitchFamily="2" charset="-3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71267" y="3479811"/>
            <a:ext cx="1813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&gt;&gt; 8 = 3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2471266" y="3937162"/>
          <a:ext cx="67818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9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8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7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6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2495288" y="5029049"/>
            <a:ext cx="2252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&lt;&lt; 8 = 0xE8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495287" y="5486400"/>
          <a:ext cx="678180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3863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9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8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7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6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5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4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3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2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455039" y="2599924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0.36841 0.0009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2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07407E-6 L -0.37309 0.0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63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Bitwise AND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966668" y="3153410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895692" y="2326676"/>
            <a:ext cx="3040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Data &amp; 0xFF00 = 0x300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971800" y="3652889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68041" y="1752600"/>
            <a:ext cx="3045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Int16 </a:t>
            </a:r>
            <a:r>
              <a:rPr lang="en-US" sz="2800" b="1" dirty="0">
                <a:latin typeface="+mj-lt"/>
              </a:rPr>
              <a:t>Data</a:t>
            </a:r>
            <a:r>
              <a:rPr lang="en-US" sz="2800" dirty="0">
                <a:latin typeface="+mj-lt"/>
              </a:rPr>
              <a:t> = 0x3E8;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2971800" y="4184267"/>
          <a:ext cx="6785296" cy="47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0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24081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47243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latin typeface="TH Niramit AS" pitchFamily="2" charset="-34"/>
                          <a:cs typeface="TH Niramit AS" pitchFamily="2" charset="-34"/>
                        </a:rPr>
                        <a:t>1</a:t>
                      </a: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th-TH" sz="2400" b="1" dirty="0">
                          <a:solidFill>
                            <a:schemeClr val="tx1"/>
                          </a:solidFill>
                          <a:latin typeface="TH Niramit AS" pitchFamily="2" charset="-34"/>
                          <a:cs typeface="TH Niramit AS" pitchFamily="2" charset="-34"/>
                        </a:rPr>
                        <a:t>0</a:t>
                      </a:r>
                      <a:endParaRPr lang="en-US" sz="2400" b="1" dirty="0">
                        <a:solidFill>
                          <a:schemeClr val="tx1"/>
                        </a:solidFill>
                        <a:latin typeface="TH Niramit AS" pitchFamily="2" charset="-34"/>
                        <a:cs typeface="TH Niramit AS" pitchFamily="2" charset="-34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894158" y="3136158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0x03E8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04307" y="3617951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0xFF00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4158" y="4190322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0x300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956064" y="4142571"/>
            <a:ext cx="825966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782974" y="339574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&amp;</a:t>
            </a:r>
          </a:p>
        </p:txBody>
      </p:sp>
    </p:spTree>
    <p:extLst>
      <p:ext uri="{BB962C8B-B14F-4D97-AF65-F5344CB8AC3E}">
        <p14:creationId xmlns:p14="http://schemas.microsoft.com/office/powerpoint/2010/main" val="594872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C5F5B14B1BE440B490C697187E28D1" ma:contentTypeVersion="4" ma:contentTypeDescription="Create a new document." ma:contentTypeScope="" ma:versionID="4fce0044711da94173a141c8a9c5c048">
  <xsd:schema xmlns:xsd="http://www.w3.org/2001/XMLSchema" xmlns:xs="http://www.w3.org/2001/XMLSchema" xmlns:p="http://schemas.microsoft.com/office/2006/metadata/properties" xmlns:ns3="e09dda0b-ed5e-4f50-9c25-179d591cf54c" targetNamespace="http://schemas.microsoft.com/office/2006/metadata/properties" ma:root="true" ma:fieldsID="f136cd8d72e70e443434d3c00d545940" ns3:_="">
    <xsd:import namespace="e09dda0b-ed5e-4f50-9c25-179d591cf54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9dda0b-ed5e-4f50-9c25-179d591cf5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EACF310-B316-49A8-8827-05D05A67C4E6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e09dda0b-ed5e-4f50-9c25-179d591cf54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4F644BE-F392-4079-AB30-53F503DE31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9dda0b-ed5e-4f50-9c25-179d591cf5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58B70D6-3EAD-4728-91B0-1C5158A96A3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717</TotalTime>
  <Words>4469</Words>
  <Application>Microsoft Office PowerPoint</Application>
  <PresentationFormat>แบบจอกว้าง</PresentationFormat>
  <Paragraphs>1201</Paragraphs>
  <Slides>134</Slides>
  <Notes>18</Notes>
  <HiddenSlides>0</HiddenSlides>
  <MMClips>0</MMClips>
  <ScaleCrop>false</ScaleCrop>
  <HeadingPairs>
    <vt:vector size="8" baseType="variant">
      <vt:variant>
        <vt:lpstr>ฟอนต์ที่ถูกใช้</vt:lpstr>
      </vt:variant>
      <vt:variant>
        <vt:i4>13</vt:i4>
      </vt:variant>
      <vt:variant>
        <vt:lpstr>ธีม</vt:lpstr>
      </vt:variant>
      <vt:variant>
        <vt:i4>1</vt:i4>
      </vt:variant>
      <vt:variant>
        <vt:lpstr>เซิร์ฟเวอร์ OLE ฝังตัว</vt:lpstr>
      </vt:variant>
      <vt:variant>
        <vt:i4>0</vt:i4>
      </vt:variant>
      <vt:variant>
        <vt:lpstr>ชื่อเรื่องสไลด์</vt:lpstr>
      </vt:variant>
      <vt:variant>
        <vt:i4>134</vt:i4>
      </vt:variant>
    </vt:vector>
  </HeadingPairs>
  <TitlesOfParts>
    <vt:vector size="148" baseType="lpstr">
      <vt:lpstr>Arial</vt:lpstr>
      <vt:lpstr>Arial</vt:lpstr>
      <vt:lpstr>Browallia New</vt:lpstr>
      <vt:lpstr>Calibri</vt:lpstr>
      <vt:lpstr>Cambria Math</vt:lpstr>
      <vt:lpstr>Constantia</vt:lpstr>
      <vt:lpstr>Courier New</vt:lpstr>
      <vt:lpstr>inherit</vt:lpstr>
      <vt:lpstr>Source Code Pro</vt:lpstr>
      <vt:lpstr>TH Niramit AS</vt:lpstr>
      <vt:lpstr>TH Sarabun New</vt:lpstr>
      <vt:lpstr>TH SarabunPSK</vt:lpstr>
      <vt:lpstr>Wingdings 2</vt:lpstr>
      <vt:lpstr>Flow</vt:lpstr>
      <vt:lpstr>- Internal Battery Voltage = 3.6V - Output Voltage = 5.1V (Via V boost/buck circuit) - Output Current = 2.1A x 2 Channel (But sum max = 3.6A) - Output Power = 5.1x2.1 = 10.71 Watts - Energy Capacity (at 5.1V) = 10200 mAh           = 10200x5.1 = 52.02 Wh </vt:lpstr>
      <vt:lpstr>งานนำเสนอ PowerPoint</vt:lpstr>
      <vt:lpstr>งานนำเสนอ PowerPoint</vt:lpstr>
      <vt:lpstr>งานนำเสนอ PowerPoint</vt:lpstr>
      <vt:lpstr>Power Supply?</vt:lpstr>
      <vt:lpstr>Other types of batteries</vt:lpstr>
      <vt:lpstr>What’s wrong with this circuit?</vt:lpstr>
      <vt:lpstr>Output Control: Power transfer </vt:lpstr>
      <vt:lpstr>Output Control: Power transfer </vt:lpstr>
      <vt:lpstr>Transistors Using transistors as a switch</vt:lpstr>
      <vt:lpstr>Using a transistor Low-side switching</vt:lpstr>
      <vt:lpstr>Different Loads Requires Different Power</vt:lpstr>
      <vt:lpstr>Calculate the Power Parameters </vt:lpstr>
      <vt:lpstr>Can the 2N3904 control the valve?</vt:lpstr>
      <vt:lpstr>The answer is in the datasheet</vt:lpstr>
      <vt:lpstr>งานนำเสนอ PowerPoint</vt:lpstr>
      <vt:lpstr>How about this one? </vt:lpstr>
      <vt:lpstr>งานนำเสนอ PowerPoint</vt:lpstr>
      <vt:lpstr>This one? ST-13005</vt:lpstr>
      <vt:lpstr>งานนำเสนอ PowerPoint</vt:lpstr>
      <vt:lpstr>Higher loads</vt:lpstr>
      <vt:lpstr>Motor Driver Modules Complex and more expensive but easy to use.</vt:lpstr>
      <vt:lpstr>Relays</vt:lpstr>
      <vt:lpstr>Relay “Poles” and “Throws”</vt:lpstr>
      <vt:lpstr>Driving load with a relay</vt:lpstr>
      <vt:lpstr>งานนำเสนอ PowerPoint</vt:lpstr>
      <vt:lpstr>งานนำเสนอ PowerPoint</vt:lpstr>
      <vt:lpstr>งานนำเสนอ PowerPoint</vt:lpstr>
      <vt:lpstr>H-Bridge: A bi-directional driver</vt:lpstr>
      <vt:lpstr>งานนำเสนอ PowerPoint</vt:lpstr>
      <vt:lpstr>Relay H-Bridge</vt:lpstr>
      <vt:lpstr>Transistor H-Bridge</vt:lpstr>
      <vt:lpstr>งานนำเสนอ PowerPoint</vt:lpstr>
      <vt:lpstr>Conclusions</vt:lpstr>
      <vt:lpstr>1. หลักการของ ADC</vt:lpstr>
      <vt:lpstr>1.1 Sampling Rate Case Study:  Speed Clicker Game Player tries to press a button as many times as possible within a given time.1.1</vt:lpstr>
      <vt:lpstr>Nyquist Frequency</vt:lpstr>
      <vt:lpstr>1.2 ADC Resolution </vt:lpstr>
      <vt:lpstr>How about the ESP32 mcu?</vt:lpstr>
      <vt:lpstr>High-end Sound Card</vt:lpstr>
      <vt:lpstr>3. Number of ADC ports</vt:lpstr>
      <vt:lpstr>Which pins are ADC pins? Not all pins are analog-capable</vt:lpstr>
      <vt:lpstr> 2. วงจรแบ่งแรงดัน (Voltage Divider)  บ่อยครั้งที่ sensor เป็นตัวต้านทาน แต่ ADC วัดได้แค่แรงดันไฟฟ้า เราจะเปลี่ยนความต้านทานให้เป็นแรงดันได้อย่างไร</vt:lpstr>
      <vt:lpstr>ตัวอย่างวงจรแบ่งแรงดัน</vt:lpstr>
      <vt:lpstr>Voltage Divider Circuit</vt:lpstr>
      <vt:lpstr>ตัวอย่างการคำนวณ</vt:lpstr>
      <vt:lpstr>3. ADC Conversion Methods (เนื้อหาเสริม)</vt:lpstr>
      <vt:lpstr>1. Direct Conversion</vt:lpstr>
      <vt:lpstr>OpAmp as a Comparator</vt:lpstr>
      <vt:lpstr>งานนำเสนอ PowerPoint</vt:lpstr>
      <vt:lpstr>Direct Conversion</vt:lpstr>
      <vt:lpstr>Direct Conversion</vt:lpstr>
      <vt:lpstr>งานนำเสนอ PowerPoint</vt:lpstr>
      <vt:lpstr>งานนำเสนอ PowerPoint</vt:lpstr>
      <vt:lpstr>งานนำเสนอ PowerPoint</vt:lpstr>
      <vt:lpstr>ปัญหาของการใช้ threshold ค่าเดียวในการควบคุม</vt:lpstr>
      <vt:lpstr>ปัญหาของการใช้ threshold ค่าเดียวในการควบคุม (ต่อ)</vt:lpstr>
      <vt:lpstr>การติดดับติดต่อกันมักส่งผลเสียต่ออุปกรณ์</vt:lpstr>
      <vt:lpstr>การใช้ Hysteresis แก้ไขปัญหา</vt:lpstr>
      <vt:lpstr>บางครั้งเซ็นเซอร์มี hysteresis ในตัว</vt:lpstr>
      <vt:lpstr>Typical Use: Water Pump Control</vt:lpstr>
      <vt:lpstr>Simple Low-Pass Filtering:  Hardware Filtering using Capacitors</vt:lpstr>
      <vt:lpstr>Capacitors slow down the signal change</vt:lpstr>
      <vt:lpstr>How do we know the right capacitor size to use?</vt:lpstr>
      <vt:lpstr>Simple Low-Pass Filtering:  Software Implementation</vt:lpstr>
      <vt:lpstr>Example: Small Weight Limited noise rejection </vt:lpstr>
      <vt:lpstr>Example: Higher weight Better noise rejection, but also causes a delay </vt:lpstr>
      <vt:lpstr>Digital Interfaces and Basic PIC-C I2C Communication </vt:lpstr>
      <vt:lpstr>Why I2C?  Case study of how an Ultrasonic Proximity Sensor works</vt:lpstr>
      <vt:lpstr>Direct Connection to the module You need to do all the timing yourself</vt:lpstr>
      <vt:lpstr>งานนำเสนอ PowerPoint</vt:lpstr>
      <vt:lpstr>Tradeoffs of offloading </vt:lpstr>
      <vt:lpstr>Example 3: I2C devices on the market</vt:lpstr>
      <vt:lpstr>Motor Driver Module </vt:lpstr>
      <vt:lpstr>Clock Module Module address = 0xD0 </vt:lpstr>
      <vt:lpstr>Bitwise Operations</vt:lpstr>
      <vt:lpstr>I2C Basics</vt:lpstr>
      <vt:lpstr>Basic I2C Bus Setup</vt:lpstr>
      <vt:lpstr>i2C Commands in PIC-C</vt:lpstr>
      <vt:lpstr>Sending 1 Byte to Slave</vt:lpstr>
      <vt:lpstr>Reading 2 bytes from slave</vt:lpstr>
      <vt:lpstr>Write ค่า 50 ไปยัง Register 5 ของ slave ที่มี address = 100</vt:lpstr>
      <vt:lpstr>Write ค่า 1000 ไปยัง Register 5 (ไบท์บน), 6 (ไบท์ล่าง) ของ slave ที่มี address = 100</vt:lpstr>
      <vt:lpstr>Read ค่าจาก Register 5 ของ slave ที่มี address = 100</vt:lpstr>
      <vt:lpstr>Read ค่าเซ็นเซอร์ 2 byte จาก Register 5,6 ของ slave ที่มี address = 100 และนำมาประกอบกันเป็นค่า int 16 Bit Register 5 = byte บน</vt:lpstr>
      <vt:lpstr>Example I Controlling the Display Module Address = 0xB0</vt:lpstr>
      <vt:lpstr>Example Program</vt:lpstr>
      <vt:lpstr>Example II Reading from the ultrasonic sensor</vt:lpstr>
      <vt:lpstr>Logical Operation  3 and 2 = ?  3 &amp;&amp; 2 = ?  Bitwise Operation 3 &amp; 2 = ?</vt:lpstr>
      <vt:lpstr>Bitwise vs Logical Operators</vt:lpstr>
      <vt:lpstr>เลขฐาน 10, 2, และ 16</vt:lpstr>
      <vt:lpstr>Useful Bitwise Operations</vt:lpstr>
      <vt:lpstr>Practice in Python using repl.it</vt:lpstr>
      <vt:lpstr>Clock Module </vt:lpstr>
      <vt:lpstr>งานนำเสนอ PowerPoint</vt:lpstr>
      <vt:lpstr>ส่งค่า 16 bit ผ่าน bus ขนาด 8 bit โดยใช้ Bitwise Opertations</vt:lpstr>
      <vt:lpstr>พิจารณาค่าตัวแปรในรูปเลขฐานต่างๆ</vt:lpstr>
      <vt:lpstr>Shifting Bits</vt:lpstr>
      <vt:lpstr>Bitwise AND</vt:lpstr>
      <vt:lpstr>Bitwise OR</vt:lpstr>
      <vt:lpstr>Bitwise NOT</vt:lpstr>
      <vt:lpstr>Logical Operation  3 and 2 = ?  3 &amp;&amp; 2 = ?  Bitwise Operation 3 &amp; 2 = ?</vt:lpstr>
      <vt:lpstr>Bitwise vs Logical Operators</vt:lpstr>
      <vt:lpstr>เลขฐาน 10, 2, และ 16</vt:lpstr>
      <vt:lpstr>Useful Bitwise Operations</vt:lpstr>
      <vt:lpstr>Practice in Python using repl.it</vt:lpstr>
      <vt:lpstr>Clock Module </vt:lpstr>
      <vt:lpstr>งานนำเสนอ PowerPoint</vt:lpstr>
      <vt:lpstr>ส่งค่า 16 bit ผ่าน bus ขนาด 8 bit โดยใช้ Bitwise Opertations</vt:lpstr>
      <vt:lpstr>พิจารณาค่าตัวแปรในรูปเลขฐานต่างๆ</vt:lpstr>
      <vt:lpstr>Shifting Bits</vt:lpstr>
      <vt:lpstr>Bitwise AND</vt:lpstr>
      <vt:lpstr>Bitwise OR</vt:lpstr>
      <vt:lpstr>Bitwise NOT</vt:lpstr>
      <vt:lpstr>1. PWM คืออะไร?  กรณีศึกษา สมมุติว่าต้องการควบคุมความเร็วของมอเตอร์ จะต้องออกแบบวงจรอย่างไร?</vt:lpstr>
      <vt:lpstr>งานนำเสนอ PowerPoint</vt:lpstr>
      <vt:lpstr>งานนำเสนอ PowerPoint</vt:lpstr>
      <vt:lpstr>งานนำเสนอ PowerPoint</vt:lpstr>
      <vt:lpstr>PWM Parameters</vt:lpstr>
      <vt:lpstr>2. การใช้งาน PWM ในระบบสมองกลฝังตัว</vt:lpstr>
      <vt:lpstr>2.1 Power - ใช้ควบคุมพลังงานที่ส่งไปยังโหลด</vt:lpstr>
      <vt:lpstr>เครื่องปรับอากาศ (แอร์)</vt:lpstr>
      <vt:lpstr>เครื่องทำน้ำอุ่น</vt:lpstr>
      <vt:lpstr>คาบการทำงานของ PWM ควรเป็นเท่าใด ให้ดูที่ response time ของ Output นั้นๆ</vt:lpstr>
      <vt:lpstr>การออกแบบวงจรควบคุมที่เหมาะกับคาบที่ต้องการ</vt:lpstr>
      <vt:lpstr>อายุการใช้งาน Relay</vt:lpstr>
      <vt:lpstr>Transistor มีอายุการใช้งานนานมาก แต่มีข้อจำกัดอย่างอื่น เช่น กระแส, ความไว</vt:lpstr>
      <vt:lpstr>ตัวอย่างข้อจำกัดในการสร้าง PWM ของ Transistor </vt:lpstr>
      <vt:lpstr>Case Study: NPN 2N3904 Transistor</vt:lpstr>
      <vt:lpstr>2.2 Signal – ใช้ PWM รับและส่งสัญญาณดิจิทัล</vt:lpstr>
      <vt:lpstr>Servo Motor Control</vt:lpstr>
      <vt:lpstr>Ultrasonic Proximity Signal</vt:lpstr>
      <vt:lpstr>2.3 Digitize – แปลงค่าสัญญาณ อนาล็อก กับ ดิจิทัล</vt:lpstr>
      <vt:lpstr>Live Demo</vt:lpstr>
    </vt:vector>
  </TitlesOfParts>
  <Company>MIT MEDIA 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Motor Control</dc:title>
  <dc:creator>arnans</dc:creator>
  <cp:lastModifiedBy>WITSARUT TIPBUNG</cp:lastModifiedBy>
  <cp:revision>65</cp:revision>
  <dcterms:created xsi:type="dcterms:W3CDTF">2008-07-11T07:40:05Z</dcterms:created>
  <dcterms:modified xsi:type="dcterms:W3CDTF">2021-02-18T18:42:44Z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0x0101008DC5F5B14B1BE440B490C697187E28D1</vt:lpwstr>
  </property>
</Properties>
</file>